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7"/>
  </p:notesMasterIdLst>
  <p:sldIdLst>
    <p:sldId id="256" r:id="rId3"/>
    <p:sldId id="280" r:id="rId4"/>
    <p:sldId id="317" r:id="rId5"/>
    <p:sldId id="314" r:id="rId6"/>
    <p:sldId id="326" r:id="rId7"/>
    <p:sldId id="327" r:id="rId8"/>
    <p:sldId id="328" r:id="rId9"/>
    <p:sldId id="319" r:id="rId10"/>
    <p:sldId id="333" r:id="rId11"/>
    <p:sldId id="324" r:id="rId12"/>
    <p:sldId id="325" r:id="rId13"/>
    <p:sldId id="323" r:id="rId14"/>
    <p:sldId id="318" r:id="rId15"/>
    <p:sldId id="316" r:id="rId16"/>
    <p:sldId id="335" r:id="rId17"/>
    <p:sldId id="330" r:id="rId18"/>
    <p:sldId id="331" r:id="rId19"/>
    <p:sldId id="287" r:id="rId20"/>
    <p:sldId id="293" r:id="rId21"/>
    <p:sldId id="294" r:id="rId22"/>
    <p:sldId id="264" r:id="rId23"/>
    <p:sldId id="322" r:id="rId24"/>
    <p:sldId id="313" r:id="rId25"/>
    <p:sldId id="33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09E228-995C-98CD-1ADF-0B78F230E3C3}" v="95" dt="2021-01-21T03:45:20.432"/>
    <p1510:client id="{89EECC0A-ED35-0992-7EE1-AF870073AC9B}" v="139" dt="2021-01-19T14:36:14.412"/>
    <p1510:client id="{C8575D90-B074-46E4-A62C-F2F7681C74EE}" v="11" dt="2021-01-20T10:19:39.107"/>
    <p1510:client id="{EB61450D-0932-28A6-4127-215951269689}" v="22" dt="2021-01-19T14:16:44.62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3A9DD-53FC-4751-9EC9-8F8A6E5A6E2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244DB03-89D9-4BD4-A287-82AFBB576C8E}">
      <dgm:prSet/>
      <dgm:spPr/>
      <dgm:t>
        <a:bodyPr/>
        <a:lstStyle/>
        <a:p>
          <a:r>
            <a:rPr lang="en-US"/>
            <a:t>-Geometry/Trigonometry​</a:t>
          </a:r>
        </a:p>
      </dgm:t>
    </dgm:pt>
    <dgm:pt modelId="{E98E28C4-67DC-41D6-8541-116719CCE7A5}" type="parTrans" cxnId="{F2A7274D-1489-44F6-A006-6727AF52B2BB}">
      <dgm:prSet/>
      <dgm:spPr/>
      <dgm:t>
        <a:bodyPr/>
        <a:lstStyle/>
        <a:p>
          <a:endParaRPr lang="en-US"/>
        </a:p>
      </dgm:t>
    </dgm:pt>
    <dgm:pt modelId="{8505B7BB-D431-461E-895C-705A4CF12B03}" type="sibTrans" cxnId="{F2A7274D-1489-44F6-A006-6727AF52B2BB}">
      <dgm:prSet/>
      <dgm:spPr/>
      <dgm:t>
        <a:bodyPr/>
        <a:lstStyle/>
        <a:p>
          <a:endParaRPr lang="en-US"/>
        </a:p>
      </dgm:t>
    </dgm:pt>
    <dgm:pt modelId="{42FB5857-575E-4AFD-AD1C-2F41F3BA6A02}">
      <dgm:prSet/>
      <dgm:spPr/>
      <dgm:t>
        <a:bodyPr/>
        <a:lstStyle/>
        <a:p>
          <a:r>
            <a:rPr lang="en-US"/>
            <a:t>-Algebra 1</a:t>
          </a:r>
        </a:p>
      </dgm:t>
    </dgm:pt>
    <dgm:pt modelId="{B942DB3A-8442-48CC-B599-851C6DA6EB87}" type="parTrans" cxnId="{6D15123B-A0B5-4632-BE22-32F418133AA7}">
      <dgm:prSet/>
      <dgm:spPr/>
      <dgm:t>
        <a:bodyPr/>
        <a:lstStyle/>
        <a:p>
          <a:endParaRPr lang="en-US"/>
        </a:p>
      </dgm:t>
    </dgm:pt>
    <dgm:pt modelId="{E4E205FD-CA43-4D9E-9DE3-A65648A8F353}" type="sibTrans" cxnId="{6D15123B-A0B5-4632-BE22-32F418133AA7}">
      <dgm:prSet/>
      <dgm:spPr/>
      <dgm:t>
        <a:bodyPr/>
        <a:lstStyle/>
        <a:p>
          <a:endParaRPr lang="en-US"/>
        </a:p>
      </dgm:t>
    </dgm:pt>
    <dgm:pt modelId="{50E941F6-4DBD-48E1-A4DF-746200D7C4DE}">
      <dgm:prSet/>
      <dgm:spPr/>
      <dgm:t>
        <a:bodyPr/>
        <a:lstStyle/>
        <a:p>
          <a:r>
            <a:rPr lang="en-US"/>
            <a:t>-Algebra 1​B</a:t>
          </a:r>
        </a:p>
      </dgm:t>
    </dgm:pt>
    <dgm:pt modelId="{3BC299DF-A88B-4303-B7A3-42DBC3517D13}" type="parTrans" cxnId="{ED581B01-9556-48E5-986C-325D1C8AC088}">
      <dgm:prSet/>
      <dgm:spPr/>
      <dgm:t>
        <a:bodyPr/>
        <a:lstStyle/>
        <a:p>
          <a:endParaRPr lang="en-US"/>
        </a:p>
      </dgm:t>
    </dgm:pt>
    <dgm:pt modelId="{D9CCFAF0-E21B-49A9-84A2-FA12A282E735}" type="sibTrans" cxnId="{ED581B01-9556-48E5-986C-325D1C8AC088}">
      <dgm:prSet/>
      <dgm:spPr/>
      <dgm:t>
        <a:bodyPr/>
        <a:lstStyle/>
        <a:p>
          <a:endParaRPr lang="en-US"/>
        </a:p>
      </dgm:t>
    </dgm:pt>
    <dgm:pt modelId="{CDF9801B-AA90-418D-BAFB-ED7EDCCC5ACD}">
      <dgm:prSet/>
      <dgm:spPr/>
      <dgm:t>
        <a:bodyPr/>
        <a:lstStyle/>
        <a:p>
          <a:r>
            <a:rPr lang="en-US"/>
            <a:t>-Algebra 1A​</a:t>
          </a:r>
        </a:p>
      </dgm:t>
    </dgm:pt>
    <dgm:pt modelId="{226E142F-066F-41A8-9DB9-7A5FBCA83480}" type="parTrans" cxnId="{E7C057D2-FD16-4174-B838-7450B1FC7929}">
      <dgm:prSet/>
      <dgm:spPr/>
      <dgm:t>
        <a:bodyPr/>
        <a:lstStyle/>
        <a:p>
          <a:endParaRPr lang="en-US"/>
        </a:p>
      </dgm:t>
    </dgm:pt>
    <dgm:pt modelId="{C2A8BAF3-D64E-4E8E-AC9E-16A30C412BEA}" type="sibTrans" cxnId="{E7C057D2-FD16-4174-B838-7450B1FC7929}">
      <dgm:prSet/>
      <dgm:spPr/>
      <dgm:t>
        <a:bodyPr/>
        <a:lstStyle/>
        <a:p>
          <a:endParaRPr lang="en-US"/>
        </a:p>
      </dgm:t>
    </dgm:pt>
    <dgm:pt modelId="{4A9BC675-9199-4D52-A078-C1CD2ED9FE17}">
      <dgm:prSet/>
      <dgm:spPr/>
      <dgm:t>
        <a:bodyPr/>
        <a:lstStyle/>
        <a:p>
          <a:r>
            <a:rPr lang="en-US"/>
            <a:t>-Pre- Algebra</a:t>
          </a:r>
        </a:p>
      </dgm:t>
    </dgm:pt>
    <dgm:pt modelId="{762CA62A-CC89-4E33-BC89-F944F0C633A9}" type="parTrans" cxnId="{5AD4DC89-4166-4F2B-AAA9-94D454CE02F1}">
      <dgm:prSet/>
      <dgm:spPr/>
      <dgm:t>
        <a:bodyPr/>
        <a:lstStyle/>
        <a:p>
          <a:endParaRPr lang="en-US"/>
        </a:p>
      </dgm:t>
    </dgm:pt>
    <dgm:pt modelId="{2B003C76-9C9D-4102-ACDF-A9C52971C75C}" type="sibTrans" cxnId="{5AD4DC89-4166-4F2B-AAA9-94D454CE02F1}">
      <dgm:prSet/>
      <dgm:spPr/>
      <dgm:t>
        <a:bodyPr/>
        <a:lstStyle/>
        <a:p>
          <a:endParaRPr lang="en-US"/>
        </a:p>
      </dgm:t>
    </dgm:pt>
    <dgm:pt modelId="{97DCD3BA-834F-49AC-B351-88A2F070A35F}">
      <dgm:prSet/>
      <dgm:spPr/>
      <dgm:t>
        <a:bodyPr/>
        <a:lstStyle/>
        <a:p>
          <a:r>
            <a:rPr lang="en-US"/>
            <a:t>-Math 8 </a:t>
          </a:r>
        </a:p>
      </dgm:t>
    </dgm:pt>
    <dgm:pt modelId="{E9F9E5D7-950A-4FCD-A6DE-D95F11171BED}" type="parTrans" cxnId="{34D6A419-EE36-4C20-B6D5-C5D81E950CA7}">
      <dgm:prSet/>
      <dgm:spPr/>
      <dgm:t>
        <a:bodyPr/>
        <a:lstStyle/>
        <a:p>
          <a:endParaRPr lang="en-US"/>
        </a:p>
      </dgm:t>
    </dgm:pt>
    <dgm:pt modelId="{FC31A8A3-EAB5-47E9-88ED-77FE69187279}" type="sibTrans" cxnId="{34D6A419-EE36-4C20-B6D5-C5D81E950CA7}">
      <dgm:prSet/>
      <dgm:spPr/>
      <dgm:t>
        <a:bodyPr/>
        <a:lstStyle/>
        <a:p>
          <a:endParaRPr lang="en-US"/>
        </a:p>
      </dgm:t>
    </dgm:pt>
    <dgm:pt modelId="{B6A3F967-9127-4279-8DA7-9EE4ABD13474}" type="pres">
      <dgm:prSet presAssocID="{6653A9DD-53FC-4751-9EC9-8F8A6E5A6E22}" presName="vert0" presStyleCnt="0">
        <dgm:presLayoutVars>
          <dgm:dir/>
          <dgm:animOne val="branch"/>
          <dgm:animLvl val="lvl"/>
        </dgm:presLayoutVars>
      </dgm:prSet>
      <dgm:spPr/>
    </dgm:pt>
    <dgm:pt modelId="{B276AE2F-DE34-4A5E-9949-8E1950FCA2B8}" type="pres">
      <dgm:prSet presAssocID="{2244DB03-89D9-4BD4-A287-82AFBB576C8E}" presName="thickLine" presStyleLbl="alignNode1" presStyleIdx="0" presStyleCnt="6"/>
      <dgm:spPr/>
    </dgm:pt>
    <dgm:pt modelId="{F0617F26-ADEA-4B5A-BBB2-E19812319D75}" type="pres">
      <dgm:prSet presAssocID="{2244DB03-89D9-4BD4-A287-82AFBB576C8E}" presName="horz1" presStyleCnt="0"/>
      <dgm:spPr/>
    </dgm:pt>
    <dgm:pt modelId="{5CAAF1BC-6806-4D8C-9DBA-D0438EA4B431}" type="pres">
      <dgm:prSet presAssocID="{2244DB03-89D9-4BD4-A287-82AFBB576C8E}" presName="tx1" presStyleLbl="revTx" presStyleIdx="0" presStyleCnt="6"/>
      <dgm:spPr/>
    </dgm:pt>
    <dgm:pt modelId="{4CC8A1BC-0392-4688-996C-D42DBBC9825E}" type="pres">
      <dgm:prSet presAssocID="{2244DB03-89D9-4BD4-A287-82AFBB576C8E}" presName="vert1" presStyleCnt="0"/>
      <dgm:spPr/>
    </dgm:pt>
    <dgm:pt modelId="{B342C7FB-3A9A-4B5D-A9C6-801E339A3679}" type="pres">
      <dgm:prSet presAssocID="{42FB5857-575E-4AFD-AD1C-2F41F3BA6A02}" presName="thickLine" presStyleLbl="alignNode1" presStyleIdx="1" presStyleCnt="6"/>
      <dgm:spPr/>
    </dgm:pt>
    <dgm:pt modelId="{5F6220F7-4FC0-46C3-B172-86D5E8322129}" type="pres">
      <dgm:prSet presAssocID="{42FB5857-575E-4AFD-AD1C-2F41F3BA6A02}" presName="horz1" presStyleCnt="0"/>
      <dgm:spPr/>
    </dgm:pt>
    <dgm:pt modelId="{583BC8E5-2BE8-42D2-B711-1940F759FEF0}" type="pres">
      <dgm:prSet presAssocID="{42FB5857-575E-4AFD-AD1C-2F41F3BA6A02}" presName="tx1" presStyleLbl="revTx" presStyleIdx="1" presStyleCnt="6"/>
      <dgm:spPr/>
    </dgm:pt>
    <dgm:pt modelId="{5CA7ED06-6CA6-4295-8BDD-F6680AD3C37E}" type="pres">
      <dgm:prSet presAssocID="{42FB5857-575E-4AFD-AD1C-2F41F3BA6A02}" presName="vert1" presStyleCnt="0"/>
      <dgm:spPr/>
    </dgm:pt>
    <dgm:pt modelId="{23C2800B-3076-4523-94C1-B16C5A195E2E}" type="pres">
      <dgm:prSet presAssocID="{50E941F6-4DBD-48E1-A4DF-746200D7C4DE}" presName="thickLine" presStyleLbl="alignNode1" presStyleIdx="2" presStyleCnt="6"/>
      <dgm:spPr/>
    </dgm:pt>
    <dgm:pt modelId="{A81D68EA-6BBD-47C9-8C6C-DE662FC48F42}" type="pres">
      <dgm:prSet presAssocID="{50E941F6-4DBD-48E1-A4DF-746200D7C4DE}" presName="horz1" presStyleCnt="0"/>
      <dgm:spPr/>
    </dgm:pt>
    <dgm:pt modelId="{CD5953CE-8831-4EC1-B857-83A3556E8731}" type="pres">
      <dgm:prSet presAssocID="{50E941F6-4DBD-48E1-A4DF-746200D7C4DE}" presName="tx1" presStyleLbl="revTx" presStyleIdx="2" presStyleCnt="6"/>
      <dgm:spPr/>
    </dgm:pt>
    <dgm:pt modelId="{E8EF66D7-ECE6-46F3-A39E-B7B75E143B37}" type="pres">
      <dgm:prSet presAssocID="{50E941F6-4DBD-48E1-A4DF-746200D7C4DE}" presName="vert1" presStyleCnt="0"/>
      <dgm:spPr/>
    </dgm:pt>
    <dgm:pt modelId="{421A9BD6-BC1C-4200-9F01-05D64005BF57}" type="pres">
      <dgm:prSet presAssocID="{CDF9801B-AA90-418D-BAFB-ED7EDCCC5ACD}" presName="thickLine" presStyleLbl="alignNode1" presStyleIdx="3" presStyleCnt="6"/>
      <dgm:spPr/>
    </dgm:pt>
    <dgm:pt modelId="{705D7AE1-99EB-44D6-B7E4-F8FA85671ED5}" type="pres">
      <dgm:prSet presAssocID="{CDF9801B-AA90-418D-BAFB-ED7EDCCC5ACD}" presName="horz1" presStyleCnt="0"/>
      <dgm:spPr/>
    </dgm:pt>
    <dgm:pt modelId="{76A6CCF0-62EE-4E2E-ADCD-33B0B81A1B45}" type="pres">
      <dgm:prSet presAssocID="{CDF9801B-AA90-418D-BAFB-ED7EDCCC5ACD}" presName="tx1" presStyleLbl="revTx" presStyleIdx="3" presStyleCnt="6"/>
      <dgm:spPr/>
    </dgm:pt>
    <dgm:pt modelId="{AD50B12F-04EE-43C2-964D-F805619D14CE}" type="pres">
      <dgm:prSet presAssocID="{CDF9801B-AA90-418D-BAFB-ED7EDCCC5ACD}" presName="vert1" presStyleCnt="0"/>
      <dgm:spPr/>
    </dgm:pt>
    <dgm:pt modelId="{D5EABADD-DD01-4BC8-AC8A-A9B23DE07089}" type="pres">
      <dgm:prSet presAssocID="{4A9BC675-9199-4D52-A078-C1CD2ED9FE17}" presName="thickLine" presStyleLbl="alignNode1" presStyleIdx="4" presStyleCnt="6"/>
      <dgm:spPr/>
    </dgm:pt>
    <dgm:pt modelId="{4C232843-8705-4378-8B1F-5D6DA8A1E26D}" type="pres">
      <dgm:prSet presAssocID="{4A9BC675-9199-4D52-A078-C1CD2ED9FE17}" presName="horz1" presStyleCnt="0"/>
      <dgm:spPr/>
    </dgm:pt>
    <dgm:pt modelId="{6A744723-AE8F-4C81-95E1-D8CBDC8D89C4}" type="pres">
      <dgm:prSet presAssocID="{4A9BC675-9199-4D52-A078-C1CD2ED9FE17}" presName="tx1" presStyleLbl="revTx" presStyleIdx="4" presStyleCnt="6"/>
      <dgm:spPr/>
    </dgm:pt>
    <dgm:pt modelId="{485131C0-AC8F-4713-84C3-F5AABA7E7763}" type="pres">
      <dgm:prSet presAssocID="{4A9BC675-9199-4D52-A078-C1CD2ED9FE17}" presName="vert1" presStyleCnt="0"/>
      <dgm:spPr/>
    </dgm:pt>
    <dgm:pt modelId="{3C2D1B31-9B12-4615-AECC-552CC8A81EC8}" type="pres">
      <dgm:prSet presAssocID="{97DCD3BA-834F-49AC-B351-88A2F070A35F}" presName="thickLine" presStyleLbl="alignNode1" presStyleIdx="5" presStyleCnt="6"/>
      <dgm:spPr/>
    </dgm:pt>
    <dgm:pt modelId="{F6FDF610-FA34-4268-958F-9C9C656E1148}" type="pres">
      <dgm:prSet presAssocID="{97DCD3BA-834F-49AC-B351-88A2F070A35F}" presName="horz1" presStyleCnt="0"/>
      <dgm:spPr/>
    </dgm:pt>
    <dgm:pt modelId="{B8121A44-B4F1-478A-941E-C57FF9ED3247}" type="pres">
      <dgm:prSet presAssocID="{97DCD3BA-834F-49AC-B351-88A2F070A35F}" presName="tx1" presStyleLbl="revTx" presStyleIdx="5" presStyleCnt="6"/>
      <dgm:spPr/>
    </dgm:pt>
    <dgm:pt modelId="{508D6FC9-4CF8-4082-8F87-B3D8277CF294}" type="pres">
      <dgm:prSet presAssocID="{97DCD3BA-834F-49AC-B351-88A2F070A35F}" presName="vert1" presStyleCnt="0"/>
      <dgm:spPr/>
    </dgm:pt>
  </dgm:ptLst>
  <dgm:cxnLst>
    <dgm:cxn modelId="{ED581B01-9556-48E5-986C-325D1C8AC088}" srcId="{6653A9DD-53FC-4751-9EC9-8F8A6E5A6E22}" destId="{50E941F6-4DBD-48E1-A4DF-746200D7C4DE}" srcOrd="2" destOrd="0" parTransId="{3BC299DF-A88B-4303-B7A3-42DBC3517D13}" sibTransId="{D9CCFAF0-E21B-49A9-84A2-FA12A282E735}"/>
    <dgm:cxn modelId="{0A0D8904-3900-4123-8E4C-5547AE0E9C88}" type="presOf" srcId="{97DCD3BA-834F-49AC-B351-88A2F070A35F}" destId="{B8121A44-B4F1-478A-941E-C57FF9ED3247}" srcOrd="0" destOrd="0" presId="urn:microsoft.com/office/officeart/2008/layout/LinedList"/>
    <dgm:cxn modelId="{F80D700F-CB3D-4229-A10D-D749025FCF4A}" type="presOf" srcId="{50E941F6-4DBD-48E1-A4DF-746200D7C4DE}" destId="{CD5953CE-8831-4EC1-B857-83A3556E8731}" srcOrd="0" destOrd="0" presId="urn:microsoft.com/office/officeart/2008/layout/LinedList"/>
    <dgm:cxn modelId="{34D6A419-EE36-4C20-B6D5-C5D81E950CA7}" srcId="{6653A9DD-53FC-4751-9EC9-8F8A6E5A6E22}" destId="{97DCD3BA-834F-49AC-B351-88A2F070A35F}" srcOrd="5" destOrd="0" parTransId="{E9F9E5D7-950A-4FCD-A6DE-D95F11171BED}" sibTransId="{FC31A8A3-EAB5-47E9-88ED-77FE69187279}"/>
    <dgm:cxn modelId="{4C2AD638-E469-47FA-9B31-72EF72C59BF7}" type="presOf" srcId="{4A9BC675-9199-4D52-A078-C1CD2ED9FE17}" destId="{6A744723-AE8F-4C81-95E1-D8CBDC8D89C4}" srcOrd="0" destOrd="0" presId="urn:microsoft.com/office/officeart/2008/layout/LinedList"/>
    <dgm:cxn modelId="{6D15123B-A0B5-4632-BE22-32F418133AA7}" srcId="{6653A9DD-53FC-4751-9EC9-8F8A6E5A6E22}" destId="{42FB5857-575E-4AFD-AD1C-2F41F3BA6A02}" srcOrd="1" destOrd="0" parTransId="{B942DB3A-8442-48CC-B599-851C6DA6EB87}" sibTransId="{E4E205FD-CA43-4D9E-9DE3-A65648A8F353}"/>
    <dgm:cxn modelId="{F964403E-2013-497F-8033-1CF44A9F6CE1}" type="presOf" srcId="{CDF9801B-AA90-418D-BAFB-ED7EDCCC5ACD}" destId="{76A6CCF0-62EE-4E2E-ADCD-33B0B81A1B45}" srcOrd="0" destOrd="0" presId="urn:microsoft.com/office/officeart/2008/layout/LinedList"/>
    <dgm:cxn modelId="{E1E3735D-7916-45D9-A3A9-C9FFDAB0850A}" type="presOf" srcId="{42FB5857-575E-4AFD-AD1C-2F41F3BA6A02}" destId="{583BC8E5-2BE8-42D2-B711-1940F759FEF0}" srcOrd="0" destOrd="0" presId="urn:microsoft.com/office/officeart/2008/layout/LinedList"/>
    <dgm:cxn modelId="{F2A7274D-1489-44F6-A006-6727AF52B2BB}" srcId="{6653A9DD-53FC-4751-9EC9-8F8A6E5A6E22}" destId="{2244DB03-89D9-4BD4-A287-82AFBB576C8E}" srcOrd="0" destOrd="0" parTransId="{E98E28C4-67DC-41D6-8541-116719CCE7A5}" sibTransId="{8505B7BB-D431-461E-895C-705A4CF12B03}"/>
    <dgm:cxn modelId="{B78C2052-A1E7-4097-9C43-C08E3EA684AD}" type="presOf" srcId="{6653A9DD-53FC-4751-9EC9-8F8A6E5A6E22}" destId="{B6A3F967-9127-4279-8DA7-9EE4ABD13474}" srcOrd="0" destOrd="0" presId="urn:microsoft.com/office/officeart/2008/layout/LinedList"/>
    <dgm:cxn modelId="{5AD4DC89-4166-4F2B-AAA9-94D454CE02F1}" srcId="{6653A9DD-53FC-4751-9EC9-8F8A6E5A6E22}" destId="{4A9BC675-9199-4D52-A078-C1CD2ED9FE17}" srcOrd="4" destOrd="0" parTransId="{762CA62A-CC89-4E33-BC89-F944F0C633A9}" sibTransId="{2B003C76-9C9D-4102-ACDF-A9C52971C75C}"/>
    <dgm:cxn modelId="{6882228B-CE4E-450F-8D24-99FD6325D280}" type="presOf" srcId="{2244DB03-89D9-4BD4-A287-82AFBB576C8E}" destId="{5CAAF1BC-6806-4D8C-9DBA-D0438EA4B431}" srcOrd="0" destOrd="0" presId="urn:microsoft.com/office/officeart/2008/layout/LinedList"/>
    <dgm:cxn modelId="{E7C057D2-FD16-4174-B838-7450B1FC7929}" srcId="{6653A9DD-53FC-4751-9EC9-8F8A6E5A6E22}" destId="{CDF9801B-AA90-418D-BAFB-ED7EDCCC5ACD}" srcOrd="3" destOrd="0" parTransId="{226E142F-066F-41A8-9DB9-7A5FBCA83480}" sibTransId="{C2A8BAF3-D64E-4E8E-AC9E-16A30C412BEA}"/>
    <dgm:cxn modelId="{6326EEE7-5998-41CF-B4FC-E4C3CE671C2D}" type="presParOf" srcId="{B6A3F967-9127-4279-8DA7-9EE4ABD13474}" destId="{B276AE2F-DE34-4A5E-9949-8E1950FCA2B8}" srcOrd="0" destOrd="0" presId="urn:microsoft.com/office/officeart/2008/layout/LinedList"/>
    <dgm:cxn modelId="{9919DD71-4DB7-488A-A75F-8F9D4AEF532D}" type="presParOf" srcId="{B6A3F967-9127-4279-8DA7-9EE4ABD13474}" destId="{F0617F26-ADEA-4B5A-BBB2-E19812319D75}" srcOrd="1" destOrd="0" presId="urn:microsoft.com/office/officeart/2008/layout/LinedList"/>
    <dgm:cxn modelId="{57EFB5A0-53D4-45F3-9D63-0771BFD9D65A}" type="presParOf" srcId="{F0617F26-ADEA-4B5A-BBB2-E19812319D75}" destId="{5CAAF1BC-6806-4D8C-9DBA-D0438EA4B431}" srcOrd="0" destOrd="0" presId="urn:microsoft.com/office/officeart/2008/layout/LinedList"/>
    <dgm:cxn modelId="{9C5921CE-4835-45D8-9598-C761D2C8ED66}" type="presParOf" srcId="{F0617F26-ADEA-4B5A-BBB2-E19812319D75}" destId="{4CC8A1BC-0392-4688-996C-D42DBBC9825E}" srcOrd="1" destOrd="0" presId="urn:microsoft.com/office/officeart/2008/layout/LinedList"/>
    <dgm:cxn modelId="{D0395FDB-775C-4831-9380-197C4241029F}" type="presParOf" srcId="{B6A3F967-9127-4279-8DA7-9EE4ABD13474}" destId="{B342C7FB-3A9A-4B5D-A9C6-801E339A3679}" srcOrd="2" destOrd="0" presId="urn:microsoft.com/office/officeart/2008/layout/LinedList"/>
    <dgm:cxn modelId="{5290C41F-D5D9-4162-B014-11A85B5D5D4C}" type="presParOf" srcId="{B6A3F967-9127-4279-8DA7-9EE4ABD13474}" destId="{5F6220F7-4FC0-46C3-B172-86D5E8322129}" srcOrd="3" destOrd="0" presId="urn:microsoft.com/office/officeart/2008/layout/LinedList"/>
    <dgm:cxn modelId="{8626586D-A673-493A-9C94-724E2D4274C5}" type="presParOf" srcId="{5F6220F7-4FC0-46C3-B172-86D5E8322129}" destId="{583BC8E5-2BE8-42D2-B711-1940F759FEF0}" srcOrd="0" destOrd="0" presId="urn:microsoft.com/office/officeart/2008/layout/LinedList"/>
    <dgm:cxn modelId="{5F947843-B627-472E-A204-2A2D0208FEE7}" type="presParOf" srcId="{5F6220F7-4FC0-46C3-B172-86D5E8322129}" destId="{5CA7ED06-6CA6-4295-8BDD-F6680AD3C37E}" srcOrd="1" destOrd="0" presId="urn:microsoft.com/office/officeart/2008/layout/LinedList"/>
    <dgm:cxn modelId="{C9C58C41-6B04-45B2-A742-7C246919354E}" type="presParOf" srcId="{B6A3F967-9127-4279-8DA7-9EE4ABD13474}" destId="{23C2800B-3076-4523-94C1-B16C5A195E2E}" srcOrd="4" destOrd="0" presId="urn:microsoft.com/office/officeart/2008/layout/LinedList"/>
    <dgm:cxn modelId="{141ED648-8C5C-473F-B1BF-8F131E87C1B3}" type="presParOf" srcId="{B6A3F967-9127-4279-8DA7-9EE4ABD13474}" destId="{A81D68EA-6BBD-47C9-8C6C-DE662FC48F42}" srcOrd="5" destOrd="0" presId="urn:microsoft.com/office/officeart/2008/layout/LinedList"/>
    <dgm:cxn modelId="{6D1BB42F-E77E-424D-82E7-C0F5CED92CEB}" type="presParOf" srcId="{A81D68EA-6BBD-47C9-8C6C-DE662FC48F42}" destId="{CD5953CE-8831-4EC1-B857-83A3556E8731}" srcOrd="0" destOrd="0" presId="urn:microsoft.com/office/officeart/2008/layout/LinedList"/>
    <dgm:cxn modelId="{A3F6C28B-BC89-4CD8-A088-ADFA42F2DE5D}" type="presParOf" srcId="{A81D68EA-6BBD-47C9-8C6C-DE662FC48F42}" destId="{E8EF66D7-ECE6-46F3-A39E-B7B75E143B37}" srcOrd="1" destOrd="0" presId="urn:microsoft.com/office/officeart/2008/layout/LinedList"/>
    <dgm:cxn modelId="{848EF6D8-B9F6-443D-87C8-0DBBA572FDB3}" type="presParOf" srcId="{B6A3F967-9127-4279-8DA7-9EE4ABD13474}" destId="{421A9BD6-BC1C-4200-9F01-05D64005BF57}" srcOrd="6" destOrd="0" presId="urn:microsoft.com/office/officeart/2008/layout/LinedList"/>
    <dgm:cxn modelId="{E24F0934-0CB6-4984-AA92-191DB60FD7D8}" type="presParOf" srcId="{B6A3F967-9127-4279-8DA7-9EE4ABD13474}" destId="{705D7AE1-99EB-44D6-B7E4-F8FA85671ED5}" srcOrd="7" destOrd="0" presId="urn:microsoft.com/office/officeart/2008/layout/LinedList"/>
    <dgm:cxn modelId="{6AAC7975-C849-4215-943E-34A779509393}" type="presParOf" srcId="{705D7AE1-99EB-44D6-B7E4-F8FA85671ED5}" destId="{76A6CCF0-62EE-4E2E-ADCD-33B0B81A1B45}" srcOrd="0" destOrd="0" presId="urn:microsoft.com/office/officeart/2008/layout/LinedList"/>
    <dgm:cxn modelId="{322D2766-FDF3-4ACF-AAB3-D333DAE4CF72}" type="presParOf" srcId="{705D7AE1-99EB-44D6-B7E4-F8FA85671ED5}" destId="{AD50B12F-04EE-43C2-964D-F805619D14CE}" srcOrd="1" destOrd="0" presId="urn:microsoft.com/office/officeart/2008/layout/LinedList"/>
    <dgm:cxn modelId="{E5CE0199-E415-4578-A737-E55B3F1C992C}" type="presParOf" srcId="{B6A3F967-9127-4279-8DA7-9EE4ABD13474}" destId="{D5EABADD-DD01-4BC8-AC8A-A9B23DE07089}" srcOrd="8" destOrd="0" presId="urn:microsoft.com/office/officeart/2008/layout/LinedList"/>
    <dgm:cxn modelId="{2D7C7D08-85F8-49CB-9E7C-2F5AAE29C3DE}" type="presParOf" srcId="{B6A3F967-9127-4279-8DA7-9EE4ABD13474}" destId="{4C232843-8705-4378-8B1F-5D6DA8A1E26D}" srcOrd="9" destOrd="0" presId="urn:microsoft.com/office/officeart/2008/layout/LinedList"/>
    <dgm:cxn modelId="{F4DF95E2-7E7C-4B5A-80EA-F7E38AC6CADB}" type="presParOf" srcId="{4C232843-8705-4378-8B1F-5D6DA8A1E26D}" destId="{6A744723-AE8F-4C81-95E1-D8CBDC8D89C4}" srcOrd="0" destOrd="0" presId="urn:microsoft.com/office/officeart/2008/layout/LinedList"/>
    <dgm:cxn modelId="{8908DF90-B3FF-4573-88E7-DAE13DABA64A}" type="presParOf" srcId="{4C232843-8705-4378-8B1F-5D6DA8A1E26D}" destId="{485131C0-AC8F-4713-84C3-F5AABA7E7763}" srcOrd="1" destOrd="0" presId="urn:microsoft.com/office/officeart/2008/layout/LinedList"/>
    <dgm:cxn modelId="{F8BDAF33-2340-4FE1-8A4C-A9AAD5D2B1A8}" type="presParOf" srcId="{B6A3F967-9127-4279-8DA7-9EE4ABD13474}" destId="{3C2D1B31-9B12-4615-AECC-552CC8A81EC8}" srcOrd="10" destOrd="0" presId="urn:microsoft.com/office/officeart/2008/layout/LinedList"/>
    <dgm:cxn modelId="{F995E7FA-DBDC-426C-8D4E-0293FB4C7E70}" type="presParOf" srcId="{B6A3F967-9127-4279-8DA7-9EE4ABD13474}" destId="{F6FDF610-FA34-4268-958F-9C9C656E1148}" srcOrd="11" destOrd="0" presId="urn:microsoft.com/office/officeart/2008/layout/LinedList"/>
    <dgm:cxn modelId="{6B5AC2F6-4E81-4F08-BD59-C8A62F3DF857}" type="presParOf" srcId="{F6FDF610-FA34-4268-958F-9C9C656E1148}" destId="{B8121A44-B4F1-478A-941E-C57FF9ED3247}" srcOrd="0" destOrd="0" presId="urn:microsoft.com/office/officeart/2008/layout/LinedList"/>
    <dgm:cxn modelId="{7687AA14-2D61-417D-9E05-ADE983931466}" type="presParOf" srcId="{F6FDF610-FA34-4268-958F-9C9C656E1148}" destId="{508D6FC9-4CF8-4082-8F87-B3D8277CF29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6AE2F-DE34-4A5E-9949-8E1950FCA2B8}">
      <dsp:nvSpPr>
        <dsp:cNvPr id="0" name=""/>
        <dsp:cNvSpPr/>
      </dsp:nvSpPr>
      <dsp:spPr>
        <a:xfrm>
          <a:off x="0" y="1796"/>
          <a:ext cx="8272463" cy="0"/>
        </a:xfrm>
        <a:prstGeom prst="line">
          <a:avLst/>
        </a:prstGeom>
        <a:solidFill>
          <a:schemeClr val="accent2">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AAF1BC-6806-4D8C-9DBA-D0438EA4B431}">
      <dsp:nvSpPr>
        <dsp:cNvPr id="0" name=""/>
        <dsp:cNvSpPr/>
      </dsp:nvSpPr>
      <dsp:spPr>
        <a:xfrm>
          <a:off x="0" y="1796"/>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-Geometry/Trigonometry​</a:t>
          </a:r>
        </a:p>
      </dsp:txBody>
      <dsp:txXfrm>
        <a:off x="0" y="1796"/>
        <a:ext cx="8272463" cy="612440"/>
      </dsp:txXfrm>
    </dsp:sp>
    <dsp:sp modelId="{B342C7FB-3A9A-4B5D-A9C6-801E339A3679}">
      <dsp:nvSpPr>
        <dsp:cNvPr id="0" name=""/>
        <dsp:cNvSpPr/>
      </dsp:nvSpPr>
      <dsp:spPr>
        <a:xfrm>
          <a:off x="0" y="614237"/>
          <a:ext cx="8272463" cy="0"/>
        </a:xfrm>
        <a:prstGeom prst="line">
          <a:avLst/>
        </a:prstGeom>
        <a:solidFill>
          <a:schemeClr val="accent2">
            <a:hueOff val="0"/>
            <a:satOff val="0"/>
            <a:lumOff val="4785"/>
            <a:alphaOff val="0"/>
          </a:schemeClr>
        </a:solidFill>
        <a:ln w="22225" cap="rnd" cmpd="sng" algn="ctr">
          <a:solidFill>
            <a:schemeClr val="accent2">
              <a:hueOff val="0"/>
              <a:satOff val="0"/>
              <a:lumOff val="4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3BC8E5-2BE8-42D2-B711-1940F759FEF0}">
      <dsp:nvSpPr>
        <dsp:cNvPr id="0" name=""/>
        <dsp:cNvSpPr/>
      </dsp:nvSpPr>
      <dsp:spPr>
        <a:xfrm>
          <a:off x="0" y="614237"/>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-Algebra 1</a:t>
          </a:r>
        </a:p>
      </dsp:txBody>
      <dsp:txXfrm>
        <a:off x="0" y="614237"/>
        <a:ext cx="8272463" cy="612440"/>
      </dsp:txXfrm>
    </dsp:sp>
    <dsp:sp modelId="{23C2800B-3076-4523-94C1-B16C5A195E2E}">
      <dsp:nvSpPr>
        <dsp:cNvPr id="0" name=""/>
        <dsp:cNvSpPr/>
      </dsp:nvSpPr>
      <dsp:spPr>
        <a:xfrm>
          <a:off x="0" y="1226678"/>
          <a:ext cx="8272463" cy="0"/>
        </a:xfrm>
        <a:prstGeom prst="line">
          <a:avLst/>
        </a:prstGeom>
        <a:solidFill>
          <a:schemeClr val="accent2">
            <a:hueOff val="0"/>
            <a:satOff val="0"/>
            <a:lumOff val="9569"/>
            <a:alphaOff val="0"/>
          </a:schemeClr>
        </a:solidFill>
        <a:ln w="22225" cap="rnd" cmpd="sng" algn="ctr">
          <a:solidFill>
            <a:schemeClr val="accent2">
              <a:hueOff val="0"/>
              <a:satOff val="0"/>
              <a:lumOff val="9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5953CE-8831-4EC1-B857-83A3556E8731}">
      <dsp:nvSpPr>
        <dsp:cNvPr id="0" name=""/>
        <dsp:cNvSpPr/>
      </dsp:nvSpPr>
      <dsp:spPr>
        <a:xfrm>
          <a:off x="0" y="1226678"/>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-Algebra 1​B</a:t>
          </a:r>
        </a:p>
      </dsp:txBody>
      <dsp:txXfrm>
        <a:off x="0" y="1226678"/>
        <a:ext cx="8272463" cy="612440"/>
      </dsp:txXfrm>
    </dsp:sp>
    <dsp:sp modelId="{421A9BD6-BC1C-4200-9F01-05D64005BF57}">
      <dsp:nvSpPr>
        <dsp:cNvPr id="0" name=""/>
        <dsp:cNvSpPr/>
      </dsp:nvSpPr>
      <dsp:spPr>
        <a:xfrm>
          <a:off x="0" y="1839119"/>
          <a:ext cx="8272463" cy="0"/>
        </a:xfrm>
        <a:prstGeom prst="line">
          <a:avLst/>
        </a:prstGeom>
        <a:solidFill>
          <a:schemeClr val="accent2">
            <a:hueOff val="0"/>
            <a:satOff val="0"/>
            <a:lumOff val="14354"/>
            <a:alphaOff val="0"/>
          </a:schemeClr>
        </a:solidFill>
        <a:ln w="22225" cap="rnd" cmpd="sng" algn="ctr">
          <a:solidFill>
            <a:schemeClr val="accent2">
              <a:hueOff val="0"/>
              <a:satOff val="0"/>
              <a:lumOff val="143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A6CCF0-62EE-4E2E-ADCD-33B0B81A1B45}">
      <dsp:nvSpPr>
        <dsp:cNvPr id="0" name=""/>
        <dsp:cNvSpPr/>
      </dsp:nvSpPr>
      <dsp:spPr>
        <a:xfrm>
          <a:off x="0" y="1839119"/>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-Algebra 1A​</a:t>
          </a:r>
        </a:p>
      </dsp:txBody>
      <dsp:txXfrm>
        <a:off x="0" y="1839119"/>
        <a:ext cx="8272463" cy="612440"/>
      </dsp:txXfrm>
    </dsp:sp>
    <dsp:sp modelId="{D5EABADD-DD01-4BC8-AC8A-A9B23DE07089}">
      <dsp:nvSpPr>
        <dsp:cNvPr id="0" name=""/>
        <dsp:cNvSpPr/>
      </dsp:nvSpPr>
      <dsp:spPr>
        <a:xfrm>
          <a:off x="0" y="2451559"/>
          <a:ext cx="8272463" cy="0"/>
        </a:xfrm>
        <a:prstGeom prst="line">
          <a:avLst/>
        </a:prstGeom>
        <a:solidFill>
          <a:schemeClr val="accent2">
            <a:hueOff val="0"/>
            <a:satOff val="0"/>
            <a:lumOff val="19138"/>
            <a:alphaOff val="0"/>
          </a:schemeClr>
        </a:solidFill>
        <a:ln w="22225" cap="rnd" cmpd="sng" algn="ctr">
          <a:solidFill>
            <a:schemeClr val="accent2">
              <a:hueOff val="0"/>
              <a:satOff val="0"/>
              <a:lumOff val="191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744723-AE8F-4C81-95E1-D8CBDC8D89C4}">
      <dsp:nvSpPr>
        <dsp:cNvPr id="0" name=""/>
        <dsp:cNvSpPr/>
      </dsp:nvSpPr>
      <dsp:spPr>
        <a:xfrm>
          <a:off x="0" y="2451559"/>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-Pre- Algebra</a:t>
          </a:r>
        </a:p>
      </dsp:txBody>
      <dsp:txXfrm>
        <a:off x="0" y="2451559"/>
        <a:ext cx="8272463" cy="612440"/>
      </dsp:txXfrm>
    </dsp:sp>
    <dsp:sp modelId="{3C2D1B31-9B12-4615-AECC-552CC8A81EC8}">
      <dsp:nvSpPr>
        <dsp:cNvPr id="0" name=""/>
        <dsp:cNvSpPr/>
      </dsp:nvSpPr>
      <dsp:spPr>
        <a:xfrm>
          <a:off x="0" y="3064000"/>
          <a:ext cx="8272463" cy="0"/>
        </a:xfrm>
        <a:prstGeom prst="line">
          <a:avLst/>
        </a:prstGeom>
        <a:solidFill>
          <a:schemeClr val="accent2">
            <a:hueOff val="0"/>
            <a:satOff val="0"/>
            <a:lumOff val="23923"/>
            <a:alphaOff val="0"/>
          </a:schemeClr>
        </a:solidFill>
        <a:ln w="22225" cap="rnd" cmpd="sng" algn="ctr">
          <a:solidFill>
            <a:schemeClr val="accent2">
              <a:hueOff val="0"/>
              <a:satOff val="0"/>
              <a:lumOff val="2392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121A44-B4F1-478A-941E-C57FF9ED3247}">
      <dsp:nvSpPr>
        <dsp:cNvPr id="0" name=""/>
        <dsp:cNvSpPr/>
      </dsp:nvSpPr>
      <dsp:spPr>
        <a:xfrm>
          <a:off x="0" y="3064000"/>
          <a:ext cx="8272463" cy="61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-Math 8 </a:t>
          </a:r>
        </a:p>
      </dsp:txBody>
      <dsp:txXfrm>
        <a:off x="0" y="3064000"/>
        <a:ext cx="8272463" cy="6124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C0F0BC-1A15-49FB-883E-BAF9D4D6EB88}" type="datetimeFigureOut">
              <a:rPr lang="en-US" smtClean="0"/>
              <a:t>1/22/2021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5FAEDF-92DA-4914-B14B-8FFA1E46BD2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035FAEDF-92DA-4914-B14B-8FFA1E46BD2C}" type="slidenum">
              <a:rPr lang="en-US" smtClean="0"/>
              <a:t>3</a:t>
            </a:fld>
            <a:endParaRPr lang="en-US"/>
          </a:p>
        </p:txBody>
      </p:sp>
    </p:spTree>
    <p:extLst>
      <p:ext uri="{BB962C8B-B14F-4D97-AF65-F5344CB8AC3E}">
        <p14:creationId xmlns:p14="http://schemas.microsoft.com/office/powerpoint/2010/main" val="2180771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5FAEDF-92DA-4914-B14B-8FFA1E46BD2C}" type="slidenum">
              <a:rPr lang="en-US" smtClean="0"/>
              <a:t>23</a:t>
            </a:fld>
            <a:endParaRPr lang="en-US"/>
          </a:p>
        </p:txBody>
      </p:sp>
    </p:spTree>
    <p:extLst>
      <p:ext uri="{BB962C8B-B14F-4D97-AF65-F5344CB8AC3E}">
        <p14:creationId xmlns:p14="http://schemas.microsoft.com/office/powerpoint/2010/main" val="195292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ENG- Many texts will be covered over the year in forms of short stories, novels poetry, dramas and film .  A staple is the Outsiders novel. Keep in mind one of the transitions for students 7th to 8th is they go from two ELA blocks to one 50 min.</a:t>
            </a:r>
          </a:p>
          <a:p>
            <a:endParaRPr lang="en-US">
              <a:cs typeface="Calibri"/>
            </a:endParaRPr>
          </a:p>
          <a:p>
            <a:r>
              <a:rPr lang="en-US">
                <a:cs typeface="Calibri"/>
              </a:rPr>
              <a:t>Science- students recommended for ADV will be required to complete a challenging scientific investigation focusing on the important role of the scientific method in the analysis of a problem.  This requirement will take a large chunk of the year and is also an independent project. </a:t>
            </a:r>
          </a:p>
          <a:p>
            <a:endParaRPr lang="en-US">
              <a:cs typeface="Calibri"/>
            </a:endParaRPr>
          </a:p>
          <a:p>
            <a:r>
              <a:rPr lang="en-US">
                <a:cs typeface="Calibri"/>
              </a:rPr>
              <a:t>SS- students recommended for ADV will be required to complete an extensive research project.  You'll note both ADV SCI and SS both have independent projects, although is taking both is permitted it is not encourages.  If your family has outside school commitments this will be something to consider.  We </a:t>
            </a:r>
            <a:r>
              <a:rPr lang="en-US" err="1">
                <a:cs typeface="Calibri"/>
              </a:rPr>
              <a:t>reqest</a:t>
            </a:r>
            <a:r>
              <a:rPr lang="en-US">
                <a:cs typeface="Calibri"/>
              </a:rPr>
              <a:t> your child choose one ADV level b/ of the rigor of these courses and the </a:t>
            </a:r>
            <a:r>
              <a:rPr lang="en-US" err="1">
                <a:cs typeface="Calibri"/>
              </a:rPr>
              <a:t>simultaneos</a:t>
            </a:r>
            <a:r>
              <a:rPr lang="en-US">
                <a:cs typeface="Calibri"/>
              </a:rPr>
              <a:t> demands of the courses</a:t>
            </a:r>
          </a:p>
          <a:p>
            <a:endParaRPr lang="en-US">
              <a:cs typeface="Calibri"/>
            </a:endParaRPr>
          </a:p>
          <a:p>
            <a:r>
              <a:rPr lang="en-US">
                <a:cs typeface="Calibri"/>
              </a:rPr>
              <a:t>World Languages- the goal of the 8th grade language courses is to use fundamental expressions and vocab.  Allow your child to be exposed to another language and their culture. </a:t>
            </a:r>
          </a:p>
        </p:txBody>
      </p:sp>
      <p:sp>
        <p:nvSpPr>
          <p:cNvPr id="4" name="Slide Number Placeholder 3"/>
          <p:cNvSpPr>
            <a:spLocks noGrp="1"/>
          </p:cNvSpPr>
          <p:nvPr>
            <p:ph type="sldNum" sz="quarter" idx="5"/>
          </p:nvPr>
        </p:nvSpPr>
        <p:spPr/>
        <p:txBody>
          <a:bodyPr/>
          <a:lstStyle/>
          <a:p>
            <a:fld id="{035FAEDF-92DA-4914-B14B-8FFA1E46BD2C}" type="slidenum">
              <a:rPr lang="en-US" smtClean="0"/>
              <a:t>5</a:t>
            </a:fld>
            <a:endParaRPr lang="en-US"/>
          </a:p>
        </p:txBody>
      </p:sp>
    </p:spTree>
    <p:extLst>
      <p:ext uri="{BB962C8B-B14F-4D97-AF65-F5344CB8AC3E}">
        <p14:creationId xmlns:p14="http://schemas.microsoft.com/office/powerpoint/2010/main" val="3261145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Most 7th graders are in Pre-Alg and when moving to Alg 1 there is a 90% cusp pre-req.  But teacher recommendation is considered in determining Alg 1 vs. Breakdown of Alg 1A and 1B.</a:t>
            </a:r>
          </a:p>
        </p:txBody>
      </p:sp>
      <p:sp>
        <p:nvSpPr>
          <p:cNvPr id="4" name="Slide Number Placeholder 3"/>
          <p:cNvSpPr>
            <a:spLocks noGrp="1"/>
          </p:cNvSpPr>
          <p:nvPr>
            <p:ph type="sldNum" sz="quarter" idx="5"/>
          </p:nvPr>
        </p:nvSpPr>
        <p:spPr/>
        <p:txBody>
          <a:bodyPr/>
          <a:lstStyle/>
          <a:p>
            <a:fld id="{035FAEDF-92DA-4914-B14B-8FFA1E46BD2C}" type="slidenum">
              <a:rPr lang="en-US" smtClean="0"/>
              <a:t>6</a:t>
            </a:fld>
            <a:endParaRPr lang="en-US"/>
          </a:p>
        </p:txBody>
      </p:sp>
    </p:spTree>
    <p:extLst>
      <p:ext uri="{BB962C8B-B14F-4D97-AF65-F5344CB8AC3E}">
        <p14:creationId xmlns:p14="http://schemas.microsoft.com/office/powerpoint/2010/main" val="3457098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Autoload students whom are NOT Band/Chorus/Orch they must take Expl Music.  Including if they drop out at any point in the year. </a:t>
            </a:r>
          </a:p>
          <a:p>
            <a:endParaRPr lang="en-US"/>
          </a:p>
          <a:p>
            <a:r>
              <a:rPr lang="en-US"/>
              <a:t>Don’t take both ADV SCI/SS- two LARGE independent projects that occur at the same time.  Feedback from parents and students that it is a lot if a student has other activities and commitments.  I also say to students though if Academics is your sport – then go for it!</a:t>
            </a:r>
          </a:p>
          <a:p>
            <a:endParaRPr lang="en-US"/>
          </a:p>
          <a:p>
            <a:r>
              <a:rPr lang="en-US"/>
              <a:t>If your child is not recommended for ADV- indicate on the sheet that you are interested in ADV and we will ask at MP4.  Please try and communicate on the verification the recommendation you are anticipating if different then what's listed.</a:t>
            </a:r>
          </a:p>
        </p:txBody>
      </p:sp>
      <p:sp>
        <p:nvSpPr>
          <p:cNvPr id="4" name="Slide Number Placeholder 3"/>
          <p:cNvSpPr>
            <a:spLocks noGrp="1"/>
          </p:cNvSpPr>
          <p:nvPr>
            <p:ph type="sldNum" sz="quarter" idx="5"/>
          </p:nvPr>
        </p:nvSpPr>
        <p:spPr/>
        <p:txBody>
          <a:bodyPr/>
          <a:lstStyle/>
          <a:p>
            <a:fld id="{035FAEDF-92DA-4914-B14B-8FFA1E46BD2C}" type="slidenum">
              <a:rPr lang="en-US" smtClean="0"/>
              <a:t>7</a:t>
            </a:fld>
            <a:endParaRPr lang="en-US"/>
          </a:p>
        </p:txBody>
      </p:sp>
    </p:spTree>
    <p:extLst>
      <p:ext uri="{BB962C8B-B14F-4D97-AF65-F5344CB8AC3E}">
        <p14:creationId xmlns:p14="http://schemas.microsoft.com/office/powerpoint/2010/main" val="3215751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5FAEDF-92DA-4914-B14B-8FFA1E46BD2C}" type="slidenum">
              <a:rPr lang="en-US" smtClean="0"/>
              <a:t>12</a:t>
            </a:fld>
            <a:endParaRPr lang="en-US"/>
          </a:p>
        </p:txBody>
      </p:sp>
    </p:spTree>
    <p:extLst>
      <p:ext uri="{BB962C8B-B14F-4D97-AF65-F5344CB8AC3E}">
        <p14:creationId xmlns:p14="http://schemas.microsoft.com/office/powerpoint/2010/main" val="89388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Gym…. You’ve taken it and now you are done FOREVER!  You can also take more if you’d like.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357801-34DB-4228-9A17-22E6D6DD258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2981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357801-34DB-4228-9A17-22E6D6DD258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6082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If you’re in music you run still on an AB schedule.  And it is a YEAR long commitment.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357801-34DB-4228-9A17-22E6D6DD258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43851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MBIT students do not have to take PE.  If you drop it though- you still have to make it up then.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357801-34DB-4228-9A17-22E6D6DD258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827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AB271C9-B7FF-425E-BFC7-6EAD359FD2FB}" type="datetimeFigureOut">
              <a:rPr lang="en-US" smtClean="0"/>
              <a:t>1/22/2021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15CBB00-D998-45D6-A290-802359E0281C}" type="slidenum">
              <a:rPr lang="en-US" smtClean="0"/>
              <a:t>‹#›</a:t>
            </a:fld>
            <a:endParaRPr lang="en-US"/>
          </a:p>
        </p:txBody>
      </p:sp>
    </p:spTree>
    <p:extLst>
      <p:ext uri="{BB962C8B-B14F-4D97-AF65-F5344CB8AC3E}">
        <p14:creationId xmlns:p14="http://schemas.microsoft.com/office/powerpoint/2010/main" val="3654579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B271C9-B7FF-425E-BFC7-6EAD359FD2F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89811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EAB271C9-B7FF-425E-BFC7-6EAD359FD2FB}" type="datetimeFigureOut">
              <a:rPr lang="en-US" smtClean="0"/>
              <a:t>1/22/2021</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15CBB00-D998-45D6-A290-802359E0281C}" type="slidenum">
              <a:rPr lang="en-US" smtClean="0"/>
              <a:t>‹#›</a:t>
            </a:fld>
            <a:endParaRPr lang="en-US"/>
          </a:p>
        </p:txBody>
      </p:sp>
    </p:spTree>
    <p:extLst>
      <p:ext uri="{BB962C8B-B14F-4D97-AF65-F5344CB8AC3E}">
        <p14:creationId xmlns:p14="http://schemas.microsoft.com/office/powerpoint/2010/main" val="3014931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91770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1503996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3765984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84EB76-C4E2-4E35-BA8A-5C189C8000FF}"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3450719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84EB76-C4E2-4E35-BA8A-5C189C8000FF}" type="datetimeFigureOut">
              <a:rPr lang="en-US" smtClean="0"/>
              <a:pPr/>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1110496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1567192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3858214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3511983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B271C9-B7FF-425E-BFC7-6EAD359FD2F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1479460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84EB76-C4E2-4E35-BA8A-5C189C8000FF}"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2352508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84EB76-C4E2-4E35-BA8A-5C189C8000FF}"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887085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4282960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0302883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28577230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12774356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35759030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81628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84EB76-C4E2-4E35-BA8A-5C189C8000FF}"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17865-2488-41FB-A155-BE09D8346477}" type="slidenum">
              <a:rPr lang="en-US" smtClean="0"/>
              <a:pPr/>
              <a:t>‹#›</a:t>
            </a:fld>
            <a:endParaRPr lang="en-US"/>
          </a:p>
        </p:txBody>
      </p:sp>
    </p:spTree>
    <p:extLst>
      <p:ext uri="{BB962C8B-B14F-4D97-AF65-F5344CB8AC3E}">
        <p14:creationId xmlns:p14="http://schemas.microsoft.com/office/powerpoint/2010/main" val="22305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AB271C9-B7FF-425E-BFC7-6EAD359FD2FB}" type="datetimeFigureOut">
              <a:rPr lang="en-US" smtClean="0"/>
              <a:t>1/22/2021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15CBB00-D998-45D6-A290-802359E0281C}" type="slidenum">
              <a:rPr lang="en-US" smtClean="0"/>
              <a:t>‹#›</a:t>
            </a:fld>
            <a:endParaRPr lang="en-US"/>
          </a:p>
        </p:txBody>
      </p:sp>
    </p:spTree>
    <p:extLst>
      <p:ext uri="{BB962C8B-B14F-4D97-AF65-F5344CB8AC3E}">
        <p14:creationId xmlns:p14="http://schemas.microsoft.com/office/powerpoint/2010/main" val="287669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B271C9-B7FF-425E-BFC7-6EAD359FD2F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68367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B271C9-B7FF-425E-BFC7-6EAD359FD2FB}"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385377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B271C9-B7FF-425E-BFC7-6EAD359FD2FB}"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41155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271C9-B7FF-425E-BFC7-6EAD359FD2FB}"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162537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AB271C9-B7FF-425E-BFC7-6EAD359FD2FB}" type="datetimeFigureOut">
              <a:rPr lang="en-US" smtClean="0"/>
              <a:t>1/22/2021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15CBB00-D998-45D6-A290-802359E0281C}" type="slidenum">
              <a:rPr lang="en-US" smtClean="0"/>
              <a:t>‹#›</a:t>
            </a:fld>
            <a:endParaRPr lang="en-US"/>
          </a:p>
        </p:txBody>
      </p:sp>
    </p:spTree>
    <p:extLst>
      <p:ext uri="{BB962C8B-B14F-4D97-AF65-F5344CB8AC3E}">
        <p14:creationId xmlns:p14="http://schemas.microsoft.com/office/powerpoint/2010/main" val="10428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B271C9-B7FF-425E-BFC7-6EAD359FD2F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CBB00-D998-45D6-A290-802359E0281C}" type="slidenum">
              <a:rPr lang="en-US" smtClean="0"/>
              <a:t>‹#›</a:t>
            </a:fld>
            <a:endParaRPr lang="en-US"/>
          </a:p>
        </p:txBody>
      </p:sp>
    </p:spTree>
    <p:extLst>
      <p:ext uri="{BB962C8B-B14F-4D97-AF65-F5344CB8AC3E}">
        <p14:creationId xmlns:p14="http://schemas.microsoft.com/office/powerpoint/2010/main" val="99788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EAB271C9-B7FF-425E-BFC7-6EAD359FD2FB}" type="datetimeFigureOut">
              <a:rPr lang="en-US" smtClean="0"/>
              <a:t>1/22/2021</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315CBB00-D998-45D6-A290-802359E0281C}"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341526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184EB76-C4E2-4E35-BA8A-5C189C8000FF}" type="datetimeFigureOut">
              <a:rPr lang="en-US" smtClean="0"/>
              <a:pPr/>
              <a:t>1/22/2021</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E617865-2488-41FB-A155-BE09D8346477}" type="slidenum">
              <a:rPr lang="en-US" smtClean="0"/>
              <a:pPr/>
              <a:t>‹#›</a:t>
            </a:fld>
            <a:endParaRPr lang="en-US"/>
          </a:p>
        </p:txBody>
      </p:sp>
    </p:spTree>
    <p:extLst>
      <p:ext uri="{BB962C8B-B14F-4D97-AF65-F5344CB8AC3E}">
        <p14:creationId xmlns:p14="http://schemas.microsoft.com/office/powerpoint/2010/main" val="196590485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bsd.org/cbwes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bsd.org/Page/4409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cbsd.instructure.com/courses/58142"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a:t>Parent council</a:t>
            </a:r>
          </a:p>
        </p:txBody>
      </p:sp>
      <p:sp>
        <p:nvSpPr>
          <p:cNvPr id="3" name="Subtitle 2"/>
          <p:cNvSpPr>
            <a:spLocks noGrp="1"/>
          </p:cNvSpPr>
          <p:nvPr>
            <p:ph type="subTitle" idx="1"/>
          </p:nvPr>
        </p:nvSpPr>
        <p:spPr/>
        <p:txBody>
          <a:bodyPr>
            <a:normAutofit/>
          </a:bodyPr>
          <a:lstStyle/>
          <a:p>
            <a:r>
              <a:rPr lang="en-US" sz="3200"/>
              <a:t>Thursday,  January 21</a:t>
            </a:r>
          </a:p>
        </p:txBody>
      </p:sp>
    </p:spTree>
    <p:extLst>
      <p:ext uri="{BB962C8B-B14F-4D97-AF65-F5344CB8AC3E}">
        <p14:creationId xmlns:p14="http://schemas.microsoft.com/office/powerpoint/2010/main" val="2322925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CB32-9521-4585-B81D-1E28CDBDA248}"/>
              </a:ext>
            </a:extLst>
          </p:cNvPr>
          <p:cNvSpPr>
            <a:spLocks noGrp="1"/>
          </p:cNvSpPr>
          <p:nvPr>
            <p:ph type="title"/>
          </p:nvPr>
        </p:nvSpPr>
        <p:spPr/>
        <p:txBody>
          <a:bodyPr>
            <a:normAutofit fontScale="90000"/>
          </a:bodyPr>
          <a:lstStyle/>
          <a:p>
            <a:r>
              <a:rPr lang="en-US" sz="4000" err="1"/>
              <a:t>CoRE</a:t>
            </a:r>
            <a:r>
              <a:rPr lang="en-US" sz="4000"/>
              <a:t> SUBJECTS</a:t>
            </a:r>
            <a:br>
              <a:rPr lang="en-US" sz="4000"/>
            </a:br>
            <a:r>
              <a:rPr lang="en-US" sz="2700"/>
              <a:t>offered as Academic, honors, special education</a:t>
            </a:r>
            <a:endParaRPr lang="en-US" sz="4000"/>
          </a:p>
        </p:txBody>
      </p:sp>
      <p:sp>
        <p:nvSpPr>
          <p:cNvPr id="3" name="Content Placeholder 2">
            <a:extLst>
              <a:ext uri="{FF2B5EF4-FFF2-40B4-BE49-F238E27FC236}">
                <a16:creationId xmlns:a16="http://schemas.microsoft.com/office/drawing/2014/main" id="{9D2A350F-B1AA-43AD-9059-EB7EB655436F}"/>
              </a:ext>
            </a:extLst>
          </p:cNvPr>
          <p:cNvSpPr>
            <a:spLocks noGrp="1"/>
          </p:cNvSpPr>
          <p:nvPr>
            <p:ph idx="1"/>
          </p:nvPr>
        </p:nvSpPr>
        <p:spPr>
          <a:xfrm>
            <a:off x="97972" y="2380403"/>
            <a:ext cx="12496798" cy="4390511"/>
          </a:xfrm>
        </p:spPr>
        <p:txBody>
          <a:bodyPr>
            <a:normAutofit fontScale="25000" lnSpcReduction="20000"/>
          </a:bodyPr>
          <a:lstStyle/>
          <a:p>
            <a:pPr marL="0" indent="0">
              <a:buNone/>
            </a:pPr>
            <a:r>
              <a:rPr lang="en-US" sz="12800"/>
              <a:t>ELA</a:t>
            </a:r>
          </a:p>
          <a:p>
            <a:pPr marL="0" indent="0">
              <a:buNone/>
            </a:pPr>
            <a:r>
              <a:rPr lang="en-US" sz="12800"/>
              <a:t>	-Integrates reading, writing, researching, speaking</a:t>
            </a:r>
          </a:p>
          <a:p>
            <a:pPr marL="0" indent="0">
              <a:buNone/>
            </a:pPr>
            <a:r>
              <a:rPr lang="en-US" sz="12800"/>
              <a:t>	-Romeo &amp; Juliet, To Kill a Mockingbird, Night</a:t>
            </a:r>
          </a:p>
          <a:p>
            <a:pPr marL="0" indent="0">
              <a:buNone/>
            </a:pPr>
            <a:r>
              <a:rPr lang="en-US" sz="12800"/>
              <a:t>Science</a:t>
            </a:r>
          </a:p>
          <a:p>
            <a:pPr marL="0" indent="0">
              <a:buNone/>
            </a:pPr>
            <a:r>
              <a:rPr lang="en-US" sz="12800"/>
              <a:t>	-Primarily Earth Science</a:t>
            </a:r>
          </a:p>
          <a:p>
            <a:pPr marL="0" indent="0">
              <a:buNone/>
            </a:pPr>
            <a:r>
              <a:rPr lang="en-US" sz="12800"/>
              <a:t>Social Studies</a:t>
            </a:r>
          </a:p>
          <a:p>
            <a:pPr marL="0" indent="0">
              <a:buNone/>
            </a:pPr>
            <a:r>
              <a:rPr lang="en-US" sz="12800"/>
              <a:t>	-American History 1890 to Present</a:t>
            </a:r>
          </a:p>
          <a:p>
            <a:pPr marL="0" indent="0">
              <a:buNone/>
            </a:pPr>
            <a:r>
              <a:rPr lang="en-US" sz="12800"/>
              <a:t>World Language/Reading 9/Study Skills</a:t>
            </a:r>
          </a:p>
          <a:p>
            <a:pPr marL="0" indent="0">
              <a:buNone/>
            </a:pPr>
            <a:r>
              <a:rPr lang="en-US" sz="12800"/>
              <a:t>	-Spanish or French </a:t>
            </a:r>
          </a:p>
          <a:p>
            <a:pPr marL="0" indent="0">
              <a:buNone/>
            </a:pPr>
            <a:endParaRPr lang="en-US" sz="3600"/>
          </a:p>
          <a:p>
            <a:pPr marL="305435" indent="-305435"/>
            <a:endParaRPr lang="en-US"/>
          </a:p>
        </p:txBody>
      </p:sp>
    </p:spTree>
    <p:extLst>
      <p:ext uri="{BB962C8B-B14F-4D97-AF65-F5344CB8AC3E}">
        <p14:creationId xmlns:p14="http://schemas.microsoft.com/office/powerpoint/2010/main" val="194440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CB32-9521-4585-B81D-1E28CDBDA248}"/>
              </a:ext>
            </a:extLst>
          </p:cNvPr>
          <p:cNvSpPr>
            <a:spLocks noGrp="1"/>
          </p:cNvSpPr>
          <p:nvPr>
            <p:ph type="title"/>
          </p:nvPr>
        </p:nvSpPr>
        <p:spPr/>
        <p:txBody>
          <a:bodyPr>
            <a:normAutofit fontScale="90000"/>
          </a:bodyPr>
          <a:lstStyle/>
          <a:p>
            <a:r>
              <a:rPr lang="en-US" sz="4000" err="1"/>
              <a:t>CoRE</a:t>
            </a:r>
            <a:r>
              <a:rPr lang="en-US" sz="4000"/>
              <a:t> SUBJECTS</a:t>
            </a:r>
            <a:br>
              <a:rPr lang="en-US" sz="4000"/>
            </a:br>
            <a:r>
              <a:rPr lang="en-US" sz="2700"/>
              <a:t>Math</a:t>
            </a:r>
            <a:endParaRPr lang="en-US" sz="4000"/>
          </a:p>
        </p:txBody>
      </p:sp>
      <p:sp>
        <p:nvSpPr>
          <p:cNvPr id="3" name="Content Placeholder 2">
            <a:extLst>
              <a:ext uri="{FF2B5EF4-FFF2-40B4-BE49-F238E27FC236}">
                <a16:creationId xmlns:a16="http://schemas.microsoft.com/office/drawing/2014/main" id="{9D2A350F-B1AA-43AD-9059-EB7EB655436F}"/>
              </a:ext>
            </a:extLst>
          </p:cNvPr>
          <p:cNvSpPr>
            <a:spLocks noGrp="1"/>
          </p:cNvSpPr>
          <p:nvPr>
            <p:ph idx="1"/>
          </p:nvPr>
        </p:nvSpPr>
        <p:spPr>
          <a:xfrm>
            <a:off x="141515" y="2652546"/>
            <a:ext cx="12496798" cy="4390511"/>
          </a:xfrm>
        </p:spPr>
        <p:txBody>
          <a:bodyPr>
            <a:normAutofit/>
          </a:bodyPr>
          <a:lstStyle/>
          <a:p>
            <a:pPr marL="0" indent="0">
              <a:buNone/>
            </a:pPr>
            <a:r>
              <a:rPr lang="en-US" sz="3600"/>
              <a:t>-Honors Alg. 2/Trigonometry</a:t>
            </a:r>
          </a:p>
          <a:p>
            <a:pPr marL="0" indent="0">
              <a:buNone/>
            </a:pPr>
            <a:r>
              <a:rPr lang="en-US" sz="3600"/>
              <a:t>-Geometry/Trigonometry</a:t>
            </a:r>
          </a:p>
          <a:p>
            <a:pPr marL="0" indent="0">
              <a:buNone/>
            </a:pPr>
            <a:r>
              <a:rPr lang="en-US" sz="3600"/>
              <a:t>-Algebra 1</a:t>
            </a:r>
          </a:p>
          <a:p>
            <a:pPr marL="0" indent="0">
              <a:buNone/>
            </a:pPr>
            <a:r>
              <a:rPr lang="en-US" sz="3600"/>
              <a:t>-Algebra 1B</a:t>
            </a:r>
          </a:p>
          <a:p>
            <a:pPr marL="0" indent="0">
              <a:buNone/>
            </a:pPr>
            <a:r>
              <a:rPr lang="en-US" sz="3600"/>
              <a:t>-Algebra 1A</a:t>
            </a:r>
          </a:p>
          <a:p>
            <a:pPr marL="0" indent="0">
              <a:buNone/>
            </a:pPr>
            <a:r>
              <a:rPr lang="en-US" sz="3600"/>
              <a:t>-Math 9 </a:t>
            </a:r>
          </a:p>
          <a:p>
            <a:pPr marL="0" indent="0">
              <a:buNone/>
            </a:pPr>
            <a:endParaRPr lang="en-US" sz="3600"/>
          </a:p>
          <a:p>
            <a:endParaRPr lang="en-US"/>
          </a:p>
        </p:txBody>
      </p:sp>
    </p:spTree>
    <p:extLst>
      <p:ext uri="{BB962C8B-B14F-4D97-AF65-F5344CB8AC3E}">
        <p14:creationId xmlns:p14="http://schemas.microsoft.com/office/powerpoint/2010/main" val="2236818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CB32-9521-4585-B81D-1E28CDBDA248}"/>
              </a:ext>
            </a:extLst>
          </p:cNvPr>
          <p:cNvSpPr>
            <a:spLocks noGrp="1"/>
          </p:cNvSpPr>
          <p:nvPr>
            <p:ph type="title"/>
          </p:nvPr>
        </p:nvSpPr>
        <p:spPr>
          <a:xfrm>
            <a:off x="581192" y="1253536"/>
            <a:ext cx="7989752" cy="1083329"/>
          </a:xfrm>
        </p:spPr>
        <p:txBody>
          <a:bodyPr>
            <a:normAutofit fontScale="90000"/>
          </a:bodyPr>
          <a:lstStyle/>
          <a:p>
            <a:r>
              <a:rPr lang="en-US" sz="4000"/>
              <a:t>Electives</a:t>
            </a:r>
            <a:br>
              <a:rPr lang="en-US" sz="4000"/>
            </a:br>
            <a:r>
              <a:rPr lang="en-US" sz="3600"/>
              <a:t>.25 credits or .50 credits </a:t>
            </a:r>
            <a:br>
              <a:rPr lang="en-US" sz="4000"/>
            </a:br>
            <a:endParaRPr lang="en-US" sz="4000"/>
          </a:p>
        </p:txBody>
      </p:sp>
      <p:graphicFrame>
        <p:nvGraphicFramePr>
          <p:cNvPr id="8" name="Table 8">
            <a:extLst>
              <a:ext uri="{FF2B5EF4-FFF2-40B4-BE49-F238E27FC236}">
                <a16:creationId xmlns:a16="http://schemas.microsoft.com/office/drawing/2014/main" id="{3E55CD5D-6112-4C26-BDE1-FC888E6598AD}"/>
              </a:ext>
            </a:extLst>
          </p:cNvPr>
          <p:cNvGraphicFramePr>
            <a:graphicFrameLocks noGrp="1"/>
          </p:cNvGraphicFramePr>
          <p:nvPr>
            <p:extLst>
              <p:ext uri="{D42A27DB-BD31-4B8C-83A1-F6EECF244321}">
                <p14:modId xmlns:p14="http://schemas.microsoft.com/office/powerpoint/2010/main" val="47945815"/>
              </p:ext>
            </p:extLst>
          </p:nvPr>
        </p:nvGraphicFramePr>
        <p:xfrm>
          <a:off x="242983" y="1894113"/>
          <a:ext cx="8658033" cy="4530811"/>
        </p:xfrm>
        <a:graphic>
          <a:graphicData uri="http://schemas.openxmlformats.org/drawingml/2006/table">
            <a:tbl>
              <a:tblPr firstRow="1" bandRow="1">
                <a:tableStyleId>{5C22544A-7EE6-4342-B048-85BDC9FD1C3A}</a:tableStyleId>
              </a:tblPr>
              <a:tblGrid>
                <a:gridCol w="1396106">
                  <a:extLst>
                    <a:ext uri="{9D8B030D-6E8A-4147-A177-3AD203B41FA5}">
                      <a16:colId xmlns:a16="http://schemas.microsoft.com/office/drawing/2014/main" val="2024561536"/>
                    </a:ext>
                  </a:extLst>
                </a:gridCol>
                <a:gridCol w="1396106">
                  <a:extLst>
                    <a:ext uri="{9D8B030D-6E8A-4147-A177-3AD203B41FA5}">
                      <a16:colId xmlns:a16="http://schemas.microsoft.com/office/drawing/2014/main" val="1700628335"/>
                    </a:ext>
                  </a:extLst>
                </a:gridCol>
                <a:gridCol w="1396106">
                  <a:extLst>
                    <a:ext uri="{9D8B030D-6E8A-4147-A177-3AD203B41FA5}">
                      <a16:colId xmlns:a16="http://schemas.microsoft.com/office/drawing/2014/main" val="2222425721"/>
                    </a:ext>
                  </a:extLst>
                </a:gridCol>
                <a:gridCol w="1396106">
                  <a:extLst>
                    <a:ext uri="{9D8B030D-6E8A-4147-A177-3AD203B41FA5}">
                      <a16:colId xmlns:a16="http://schemas.microsoft.com/office/drawing/2014/main" val="3795637877"/>
                    </a:ext>
                  </a:extLst>
                </a:gridCol>
                <a:gridCol w="1396106">
                  <a:extLst>
                    <a:ext uri="{9D8B030D-6E8A-4147-A177-3AD203B41FA5}">
                      <a16:colId xmlns:a16="http://schemas.microsoft.com/office/drawing/2014/main" val="3490965247"/>
                    </a:ext>
                  </a:extLst>
                </a:gridCol>
                <a:gridCol w="1677503">
                  <a:extLst>
                    <a:ext uri="{9D8B030D-6E8A-4147-A177-3AD203B41FA5}">
                      <a16:colId xmlns:a16="http://schemas.microsoft.com/office/drawing/2014/main" val="2674562197"/>
                    </a:ext>
                  </a:extLst>
                </a:gridCol>
              </a:tblGrid>
              <a:tr h="1140849">
                <a:tc>
                  <a:txBody>
                    <a:bodyPr/>
                    <a:lstStyle/>
                    <a:p>
                      <a:pPr algn="ctr"/>
                      <a:r>
                        <a:rPr lang="en-US" baseline="0"/>
                        <a:t>Health/PE</a:t>
                      </a:r>
                    </a:p>
                    <a:p>
                      <a:pPr algn="ctr"/>
                      <a:r>
                        <a:rPr lang="en-US" baseline="0"/>
                        <a:t>(.50)- </a:t>
                      </a:r>
                      <a:r>
                        <a:rPr lang="en-US" sz="1600" baseline="0"/>
                        <a:t>ALL STUDENTS TAKE</a:t>
                      </a:r>
                      <a:endParaRPr lang="en-US" baseline="0"/>
                    </a:p>
                  </a:txBody>
                  <a:tcPr/>
                </a:tc>
                <a:tc>
                  <a:txBody>
                    <a:bodyPr/>
                    <a:lstStyle/>
                    <a:p>
                      <a:pPr algn="ctr"/>
                      <a:r>
                        <a:rPr lang="en-US" baseline="0"/>
                        <a:t>Music</a:t>
                      </a:r>
                    </a:p>
                  </a:txBody>
                  <a:tcPr/>
                </a:tc>
                <a:tc>
                  <a:txBody>
                    <a:bodyPr/>
                    <a:lstStyle/>
                    <a:p>
                      <a:pPr algn="ctr"/>
                      <a:r>
                        <a:rPr lang="en-US" baseline="0"/>
                        <a:t>Art</a:t>
                      </a:r>
                    </a:p>
                    <a:p>
                      <a:pPr algn="ctr"/>
                      <a:r>
                        <a:rPr lang="en-US" baseline="0"/>
                        <a:t>(.25)</a:t>
                      </a:r>
                    </a:p>
                  </a:txBody>
                  <a:tcPr/>
                </a:tc>
                <a:tc>
                  <a:txBody>
                    <a:bodyPr/>
                    <a:lstStyle/>
                    <a:p>
                      <a:pPr algn="ctr"/>
                      <a:r>
                        <a:rPr lang="en-US" baseline="0"/>
                        <a:t>Tech Ed (.25)</a:t>
                      </a:r>
                    </a:p>
                  </a:txBody>
                  <a:tcPr/>
                </a:tc>
                <a:tc>
                  <a:txBody>
                    <a:bodyPr/>
                    <a:lstStyle/>
                    <a:p>
                      <a:pPr algn="ctr"/>
                      <a:r>
                        <a:rPr lang="en-US" baseline="0"/>
                        <a:t>Family &amp; Consumer Science (.25)</a:t>
                      </a:r>
                    </a:p>
                  </a:txBody>
                  <a:tcPr/>
                </a:tc>
                <a:tc>
                  <a:txBody>
                    <a:bodyPr/>
                    <a:lstStyle/>
                    <a:p>
                      <a:pPr algn="ctr"/>
                      <a:r>
                        <a:rPr lang="en-US" baseline="0"/>
                        <a:t>Integrated Tech (.25)</a:t>
                      </a:r>
                    </a:p>
                  </a:txBody>
                  <a:tcPr/>
                </a:tc>
                <a:extLst>
                  <a:ext uri="{0D108BD9-81ED-4DB2-BD59-A6C34878D82A}">
                    <a16:rowId xmlns:a16="http://schemas.microsoft.com/office/drawing/2014/main" val="1927247181"/>
                  </a:ext>
                </a:extLst>
              </a:tr>
              <a:tr h="960715">
                <a:tc>
                  <a:txBody>
                    <a:bodyPr/>
                    <a:lstStyle/>
                    <a:p>
                      <a:r>
                        <a:rPr lang="en-US"/>
                        <a:t>Health/PE 9</a:t>
                      </a:r>
                    </a:p>
                  </a:txBody>
                  <a:tcPr/>
                </a:tc>
                <a:tc>
                  <a:txBody>
                    <a:bodyPr/>
                    <a:lstStyle/>
                    <a:p>
                      <a:r>
                        <a:rPr lang="en-US"/>
                        <a:t>Band 9 (.50)</a:t>
                      </a:r>
                    </a:p>
                  </a:txBody>
                  <a:tcPr/>
                </a:tc>
                <a:tc>
                  <a:txBody>
                    <a:bodyPr/>
                    <a:lstStyle/>
                    <a:p>
                      <a:r>
                        <a:rPr lang="en-US"/>
                        <a:t>Drawing &amp; Painting</a:t>
                      </a:r>
                    </a:p>
                  </a:txBody>
                  <a:tcPr/>
                </a:tc>
                <a:tc>
                  <a:txBody>
                    <a:bodyPr/>
                    <a:lstStyle/>
                    <a:p>
                      <a:r>
                        <a:rPr lang="en-US"/>
                        <a:t>Engineering &amp; Design</a:t>
                      </a:r>
                    </a:p>
                  </a:txBody>
                  <a:tcPr/>
                </a:tc>
                <a:tc>
                  <a:txBody>
                    <a:bodyPr/>
                    <a:lstStyle/>
                    <a:p>
                      <a:r>
                        <a:rPr lang="en-US"/>
                        <a:t>Sewing</a:t>
                      </a:r>
                    </a:p>
                  </a:txBody>
                  <a:tcPr/>
                </a:tc>
                <a:tc>
                  <a:txBody>
                    <a:bodyPr/>
                    <a:lstStyle/>
                    <a:p>
                      <a:r>
                        <a:rPr lang="en-US"/>
                        <a:t>Technology &amp; App Development</a:t>
                      </a:r>
                    </a:p>
                  </a:txBody>
                  <a:tcPr/>
                </a:tc>
                <a:extLst>
                  <a:ext uri="{0D108BD9-81ED-4DB2-BD59-A6C34878D82A}">
                    <a16:rowId xmlns:a16="http://schemas.microsoft.com/office/drawing/2014/main" val="2708888257"/>
                  </a:ext>
                </a:extLst>
              </a:tr>
              <a:tr h="960715">
                <a:tc>
                  <a:txBody>
                    <a:bodyPr/>
                    <a:lstStyle/>
                    <a:p>
                      <a:endParaRPr lang="en-US"/>
                    </a:p>
                  </a:txBody>
                  <a:tcPr/>
                </a:tc>
                <a:tc>
                  <a:txBody>
                    <a:bodyPr/>
                    <a:lstStyle/>
                    <a:p>
                      <a:r>
                        <a:rPr lang="en-US"/>
                        <a:t>Chorus 9 (.50)</a:t>
                      </a:r>
                    </a:p>
                  </a:txBody>
                  <a:tcPr/>
                </a:tc>
                <a:tc>
                  <a:txBody>
                    <a:bodyPr/>
                    <a:lstStyle/>
                    <a:p>
                      <a:r>
                        <a:rPr lang="en-US"/>
                        <a:t>Ceramics</a:t>
                      </a:r>
                    </a:p>
                  </a:txBody>
                  <a:tcPr/>
                </a:tc>
                <a:tc>
                  <a:txBody>
                    <a:bodyPr/>
                    <a:lstStyle/>
                    <a:p>
                      <a:r>
                        <a:rPr lang="en-US"/>
                        <a:t>Technical Drawing &amp; Design</a:t>
                      </a:r>
                    </a:p>
                  </a:txBody>
                  <a:tcPr/>
                </a:tc>
                <a:tc>
                  <a:txBody>
                    <a:bodyPr/>
                    <a:lstStyle/>
                    <a:p>
                      <a:r>
                        <a:rPr lang="en-US"/>
                        <a:t>Cooking</a:t>
                      </a:r>
                    </a:p>
                  </a:txBody>
                  <a:tcPr/>
                </a:tc>
                <a:tc>
                  <a:txBody>
                    <a:bodyPr/>
                    <a:lstStyle/>
                    <a:p>
                      <a:endParaRPr lang="en-US"/>
                    </a:p>
                  </a:txBody>
                  <a:tcPr/>
                </a:tc>
                <a:extLst>
                  <a:ext uri="{0D108BD9-81ED-4DB2-BD59-A6C34878D82A}">
                    <a16:rowId xmlns:a16="http://schemas.microsoft.com/office/drawing/2014/main" val="2870549725"/>
                  </a:ext>
                </a:extLst>
              </a:tr>
              <a:tr h="780581">
                <a:tc>
                  <a:txBody>
                    <a:bodyPr/>
                    <a:lstStyle/>
                    <a:p>
                      <a:endParaRPr lang="en-US"/>
                    </a:p>
                  </a:txBody>
                  <a:tcPr/>
                </a:tc>
                <a:tc>
                  <a:txBody>
                    <a:bodyPr/>
                    <a:lstStyle/>
                    <a:p>
                      <a:r>
                        <a:rPr lang="en-US"/>
                        <a:t>Orchestra 9 (.50)</a:t>
                      </a:r>
                    </a:p>
                  </a:txBody>
                  <a:tcPr/>
                </a:tc>
                <a:tc>
                  <a:txBody>
                    <a:bodyPr/>
                    <a:lstStyle/>
                    <a:p>
                      <a:r>
                        <a:rPr lang="en-US"/>
                        <a:t>Photography</a:t>
                      </a:r>
                    </a:p>
                  </a:txBody>
                  <a:tcPr/>
                </a:tc>
                <a:tc>
                  <a:txBody>
                    <a:bodyPr/>
                    <a:lstStyle/>
                    <a:p>
                      <a:r>
                        <a:rPr lang="en-US"/>
                        <a:t>Engineering Processes</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19756717"/>
                  </a:ext>
                </a:extLst>
              </a:tr>
              <a:tr h="420313">
                <a:tc>
                  <a:txBody>
                    <a:bodyPr/>
                    <a:lstStyle/>
                    <a:p>
                      <a:endParaRPr lang="en-US"/>
                    </a:p>
                  </a:txBody>
                  <a:tcPr/>
                </a:tc>
                <a:tc>
                  <a:txBody>
                    <a:bodyPr/>
                    <a:lstStyle/>
                    <a:p>
                      <a:r>
                        <a:rPr lang="en-US"/>
                        <a:t>Guitar 9 (.25)</a:t>
                      </a:r>
                    </a:p>
                  </a:txBody>
                  <a:tcPr/>
                </a:tc>
                <a:tc>
                  <a:txBody>
                    <a:bodyPr/>
                    <a:lstStyle/>
                    <a:p>
                      <a:r>
                        <a:rPr lang="en-US"/>
                        <a:t>3D Design</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69888058"/>
                  </a:ext>
                </a:extLst>
              </a:tr>
            </a:tbl>
          </a:graphicData>
        </a:graphic>
      </p:graphicFrame>
      <p:sp>
        <p:nvSpPr>
          <p:cNvPr id="10" name="TextBox 9">
            <a:extLst>
              <a:ext uri="{FF2B5EF4-FFF2-40B4-BE49-F238E27FC236}">
                <a16:creationId xmlns:a16="http://schemas.microsoft.com/office/drawing/2014/main" id="{1BCF563D-63CD-4DB6-8626-AD143CF40505}"/>
              </a:ext>
            </a:extLst>
          </p:cNvPr>
          <p:cNvSpPr txBox="1"/>
          <p:nvPr/>
        </p:nvSpPr>
        <p:spPr>
          <a:xfrm>
            <a:off x="751113" y="6458363"/>
            <a:ext cx="3592285" cy="369332"/>
          </a:xfrm>
          <a:prstGeom prst="rect">
            <a:avLst/>
          </a:prstGeom>
          <a:noFill/>
        </p:spPr>
        <p:txBody>
          <a:bodyPr wrap="square" rtlCol="0">
            <a:spAutoFit/>
          </a:bodyPr>
          <a:lstStyle/>
          <a:p>
            <a:r>
              <a:rPr lang="en-US" b="1"/>
              <a:t>* PEN 9 (.25) also available</a:t>
            </a:r>
          </a:p>
        </p:txBody>
      </p:sp>
      <p:sp>
        <p:nvSpPr>
          <p:cNvPr id="5" name="TextBox 4">
            <a:extLst>
              <a:ext uri="{FF2B5EF4-FFF2-40B4-BE49-F238E27FC236}">
                <a16:creationId xmlns:a16="http://schemas.microsoft.com/office/drawing/2014/main" id="{72EDF2C9-1B00-4714-B736-3872A80DA5B7}"/>
              </a:ext>
            </a:extLst>
          </p:cNvPr>
          <p:cNvSpPr txBox="1"/>
          <p:nvPr/>
        </p:nvSpPr>
        <p:spPr>
          <a:xfrm>
            <a:off x="4800604" y="6458363"/>
            <a:ext cx="3592285" cy="369332"/>
          </a:xfrm>
          <a:prstGeom prst="rect">
            <a:avLst/>
          </a:prstGeom>
          <a:noFill/>
        </p:spPr>
        <p:txBody>
          <a:bodyPr wrap="square" rtlCol="0">
            <a:spAutoFit/>
          </a:bodyPr>
          <a:lstStyle/>
          <a:p>
            <a:r>
              <a:rPr lang="en-US" b="1"/>
              <a:t>* Must add up to 1.50 credits</a:t>
            </a:r>
          </a:p>
        </p:txBody>
      </p:sp>
    </p:spTree>
    <p:extLst>
      <p:ext uri="{BB962C8B-B14F-4D97-AF65-F5344CB8AC3E}">
        <p14:creationId xmlns:p14="http://schemas.microsoft.com/office/powerpoint/2010/main" val="4119494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a:t>Program Planning</a:t>
            </a:r>
            <a:br>
              <a:rPr lang="en-US" sz="4400"/>
            </a:br>
            <a:r>
              <a:rPr lang="en-US" sz="4400"/>
              <a:t>Grade 9 to Grade 10</a:t>
            </a:r>
          </a:p>
        </p:txBody>
      </p:sp>
      <p:sp>
        <p:nvSpPr>
          <p:cNvPr id="3" name="Subtitle 2"/>
          <p:cNvSpPr>
            <a:spLocks noGrp="1"/>
          </p:cNvSpPr>
          <p:nvPr>
            <p:ph type="subTitle" idx="1"/>
          </p:nvPr>
        </p:nvSpPr>
        <p:spPr/>
        <p:txBody>
          <a:bodyPr/>
          <a:lstStyle/>
          <a:p>
            <a:endParaRPr lang="en-US"/>
          </a:p>
        </p:txBody>
      </p:sp>
      <p:sp>
        <p:nvSpPr>
          <p:cNvPr id="4" name="TextBox 3">
            <a:extLst>
              <a:ext uri="{FF2B5EF4-FFF2-40B4-BE49-F238E27FC236}">
                <a16:creationId xmlns:a16="http://schemas.microsoft.com/office/drawing/2014/main" id="{CAFB0219-EA0F-487B-AF0E-7CBE08385214}"/>
              </a:ext>
            </a:extLst>
          </p:cNvPr>
          <p:cNvSpPr txBox="1"/>
          <p:nvPr/>
        </p:nvSpPr>
        <p:spPr>
          <a:xfrm>
            <a:off x="628650" y="3246120"/>
            <a:ext cx="6700618"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lvl="0" indent="-571500">
              <a:buFont typeface="Arial" panose="020B0604020202020204" pitchFamily="34" charset="0"/>
              <a:buChar char="•"/>
            </a:pPr>
            <a:r>
              <a:rPr lang="en-US" sz="3600">
                <a:solidFill>
                  <a:schemeClr val="bg1"/>
                </a:solidFill>
              </a:rPr>
              <a:t>Important dates</a:t>
            </a:r>
          </a:p>
          <a:p>
            <a:pPr marL="571500" lvl="0" indent="-571500">
              <a:buFont typeface="Arial" panose="020B0604020202020204" pitchFamily="34" charset="0"/>
              <a:buChar char="•"/>
            </a:pPr>
            <a:r>
              <a:rPr lang="en-US" sz="3600">
                <a:solidFill>
                  <a:schemeClr val="bg1"/>
                </a:solidFill>
              </a:rPr>
              <a:t>Core subject info</a:t>
            </a:r>
          </a:p>
          <a:p>
            <a:pPr marL="571500" lvl="0" indent="-571500">
              <a:buFont typeface="Arial" panose="020B0604020202020204" pitchFamily="34" charset="0"/>
              <a:buChar char="•"/>
            </a:pPr>
            <a:r>
              <a:rPr lang="en-US" sz="3600">
                <a:solidFill>
                  <a:schemeClr val="bg1"/>
                </a:solidFill>
              </a:rPr>
              <a:t>Elective considerations</a:t>
            </a:r>
          </a:p>
        </p:txBody>
      </p:sp>
    </p:spTree>
    <p:extLst>
      <p:ext uri="{BB962C8B-B14F-4D97-AF65-F5344CB8AC3E}">
        <p14:creationId xmlns:p14="http://schemas.microsoft.com/office/powerpoint/2010/main" val="91349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9E0CB-4ED1-4B2B-9B49-67B858870CA9}"/>
              </a:ext>
            </a:extLst>
          </p:cNvPr>
          <p:cNvSpPr>
            <a:spLocks noGrp="1"/>
          </p:cNvSpPr>
          <p:nvPr>
            <p:ph type="title"/>
          </p:nvPr>
        </p:nvSpPr>
        <p:spPr>
          <a:xfrm>
            <a:off x="570090" y="253096"/>
            <a:ext cx="7989752" cy="1083329"/>
          </a:xfrm>
        </p:spPr>
        <p:txBody>
          <a:bodyPr>
            <a:normAutofit/>
          </a:bodyPr>
          <a:lstStyle/>
          <a:p>
            <a:r>
              <a:rPr lang="en-US" sz="4400"/>
              <a:t>Rising 10</a:t>
            </a:r>
            <a:r>
              <a:rPr lang="en-US" sz="4400" baseline="30000"/>
              <a:t>th</a:t>
            </a:r>
            <a:r>
              <a:rPr lang="en-US" sz="4400"/>
              <a:t> graders</a:t>
            </a:r>
          </a:p>
        </p:txBody>
      </p:sp>
      <p:pic>
        <p:nvPicPr>
          <p:cNvPr id="6" name="Content Placeholder 5">
            <a:extLst>
              <a:ext uri="{FF2B5EF4-FFF2-40B4-BE49-F238E27FC236}">
                <a16:creationId xmlns:a16="http://schemas.microsoft.com/office/drawing/2014/main" id="{A17E0564-89D8-40F2-A23A-B2345C428B78}"/>
              </a:ext>
            </a:extLst>
          </p:cNvPr>
          <p:cNvPicPr>
            <a:picLocks noGrp="1" noChangeAspect="1"/>
          </p:cNvPicPr>
          <p:nvPr>
            <p:ph idx="1"/>
          </p:nvPr>
        </p:nvPicPr>
        <p:blipFill>
          <a:blip r:embed="rId2"/>
          <a:stretch>
            <a:fillRect/>
          </a:stretch>
        </p:blipFill>
        <p:spPr>
          <a:xfrm>
            <a:off x="1139148" y="1336425"/>
            <a:ext cx="7141823" cy="5352319"/>
          </a:xfrm>
          <a:prstGeom prst="rect">
            <a:avLst/>
          </a:prstGeom>
        </p:spPr>
      </p:pic>
    </p:spTree>
    <p:extLst>
      <p:ext uri="{BB962C8B-B14F-4D97-AF65-F5344CB8AC3E}">
        <p14:creationId xmlns:p14="http://schemas.microsoft.com/office/powerpoint/2010/main" val="3809892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21769-EB93-49E1-8E45-E61D47E965C6}"/>
              </a:ext>
            </a:extLst>
          </p:cNvPr>
          <p:cNvSpPr>
            <a:spLocks noGrp="1"/>
          </p:cNvSpPr>
          <p:nvPr>
            <p:ph type="title"/>
          </p:nvPr>
        </p:nvSpPr>
        <p:spPr/>
        <p:txBody>
          <a:bodyPr/>
          <a:lstStyle/>
          <a:p>
            <a:r>
              <a:rPr lang="en-US"/>
              <a:t>West Curriculum Fair!</a:t>
            </a:r>
          </a:p>
        </p:txBody>
      </p:sp>
      <p:sp>
        <p:nvSpPr>
          <p:cNvPr id="3" name="Content Placeholder 2">
            <a:extLst>
              <a:ext uri="{FF2B5EF4-FFF2-40B4-BE49-F238E27FC236}">
                <a16:creationId xmlns:a16="http://schemas.microsoft.com/office/drawing/2014/main" id="{B78C334E-4F9F-44F9-B248-BA87491FB482}"/>
              </a:ext>
            </a:extLst>
          </p:cNvPr>
          <p:cNvSpPr>
            <a:spLocks noGrp="1"/>
          </p:cNvSpPr>
          <p:nvPr>
            <p:ph idx="1"/>
          </p:nvPr>
        </p:nvSpPr>
        <p:spPr>
          <a:xfrm>
            <a:off x="581192" y="2228004"/>
            <a:ext cx="7989752" cy="823422"/>
          </a:xfrm>
        </p:spPr>
        <p:txBody>
          <a:bodyPr/>
          <a:lstStyle/>
          <a:p>
            <a:r>
              <a:rPr lang="en-US">
                <a:hlinkClick r:id="rId2"/>
              </a:rPr>
              <a:t>https://www.cbsd.org/cbwest</a:t>
            </a:r>
            <a:endParaRPr lang="en-US"/>
          </a:p>
        </p:txBody>
      </p:sp>
      <p:pic>
        <p:nvPicPr>
          <p:cNvPr id="4" name="Picture 3">
            <a:extLst>
              <a:ext uri="{FF2B5EF4-FFF2-40B4-BE49-F238E27FC236}">
                <a16:creationId xmlns:a16="http://schemas.microsoft.com/office/drawing/2014/main" id="{D59414EE-6E6F-4820-A81A-0926C895D95D}"/>
              </a:ext>
            </a:extLst>
          </p:cNvPr>
          <p:cNvPicPr>
            <a:picLocks noChangeAspect="1"/>
          </p:cNvPicPr>
          <p:nvPr/>
        </p:nvPicPr>
        <p:blipFill>
          <a:blip r:embed="rId3"/>
          <a:stretch>
            <a:fillRect/>
          </a:stretch>
        </p:blipFill>
        <p:spPr>
          <a:xfrm>
            <a:off x="4162424" y="3019424"/>
            <a:ext cx="2217827" cy="2217827"/>
          </a:xfrm>
          <a:prstGeom prst="rect">
            <a:avLst/>
          </a:prstGeom>
        </p:spPr>
      </p:pic>
    </p:spTree>
    <p:extLst>
      <p:ext uri="{BB962C8B-B14F-4D97-AF65-F5344CB8AC3E}">
        <p14:creationId xmlns:p14="http://schemas.microsoft.com/office/powerpoint/2010/main" val="2486450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A0EF-6AF9-4397-9499-078257481DCD}"/>
              </a:ext>
            </a:extLst>
          </p:cNvPr>
          <p:cNvSpPr>
            <a:spLocks noGrp="1"/>
          </p:cNvSpPr>
          <p:nvPr>
            <p:ph type="title"/>
          </p:nvPr>
        </p:nvSpPr>
        <p:spPr/>
        <p:txBody>
          <a:bodyPr/>
          <a:lstStyle/>
          <a:p>
            <a:r>
              <a:rPr lang="en-US"/>
              <a:t>All students must Enroll in:</a:t>
            </a:r>
            <a:br>
              <a:rPr lang="en-US"/>
            </a:br>
            <a:endParaRPr lang="en-US"/>
          </a:p>
        </p:txBody>
      </p:sp>
      <p:sp>
        <p:nvSpPr>
          <p:cNvPr id="3" name="Content Placeholder 2">
            <a:extLst>
              <a:ext uri="{FF2B5EF4-FFF2-40B4-BE49-F238E27FC236}">
                <a16:creationId xmlns:a16="http://schemas.microsoft.com/office/drawing/2014/main" id="{D027702F-7736-46C7-87C2-3AF769B398F0}"/>
              </a:ext>
            </a:extLst>
          </p:cNvPr>
          <p:cNvSpPr>
            <a:spLocks noGrp="1"/>
          </p:cNvSpPr>
          <p:nvPr>
            <p:ph idx="1"/>
          </p:nvPr>
        </p:nvSpPr>
        <p:spPr/>
        <p:txBody>
          <a:bodyPr>
            <a:normAutofit/>
          </a:bodyPr>
          <a:lstStyle/>
          <a:p>
            <a:r>
              <a:rPr lang="en-US" sz="3200"/>
              <a:t>BIOLOGY (Keystone course)</a:t>
            </a:r>
          </a:p>
          <a:p>
            <a:r>
              <a:rPr lang="en-US" sz="3200"/>
              <a:t>MATH</a:t>
            </a:r>
          </a:p>
          <a:p>
            <a:r>
              <a:rPr lang="en-US" sz="3200"/>
              <a:t>ENGLISH</a:t>
            </a:r>
          </a:p>
          <a:p>
            <a:r>
              <a:rPr lang="en-US" sz="3200"/>
              <a:t>SOCIAL STUDIES</a:t>
            </a:r>
          </a:p>
          <a:p>
            <a:r>
              <a:rPr lang="en-US" sz="3200"/>
              <a:t>PE/HEALTH (Except MBIT)</a:t>
            </a:r>
          </a:p>
        </p:txBody>
      </p:sp>
    </p:spTree>
    <p:extLst>
      <p:ext uri="{BB962C8B-B14F-4D97-AF65-F5344CB8AC3E}">
        <p14:creationId xmlns:p14="http://schemas.microsoft.com/office/powerpoint/2010/main" val="2474730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A1462-68D0-4D5C-AAFC-795DC00D2DE0}"/>
              </a:ext>
            </a:extLst>
          </p:cNvPr>
          <p:cNvSpPr>
            <a:spLocks noGrp="1"/>
          </p:cNvSpPr>
          <p:nvPr>
            <p:ph type="title"/>
          </p:nvPr>
        </p:nvSpPr>
        <p:spPr>
          <a:xfrm>
            <a:off x="581191" y="687474"/>
            <a:ext cx="8253319" cy="1083329"/>
          </a:xfrm>
        </p:spPr>
        <p:txBody>
          <a:bodyPr>
            <a:normAutofit/>
          </a:bodyPr>
          <a:lstStyle/>
          <a:p>
            <a:r>
              <a:rPr lang="en-US"/>
              <a:t>Considerations for High school courses</a:t>
            </a:r>
            <a:br>
              <a:rPr lang="en-US"/>
            </a:br>
            <a:endParaRPr lang="en-US"/>
          </a:p>
        </p:txBody>
      </p:sp>
      <p:sp>
        <p:nvSpPr>
          <p:cNvPr id="3" name="Content Placeholder 2">
            <a:extLst>
              <a:ext uri="{FF2B5EF4-FFF2-40B4-BE49-F238E27FC236}">
                <a16:creationId xmlns:a16="http://schemas.microsoft.com/office/drawing/2014/main" id="{BDB7ADD2-9E5D-4CD3-B641-292DBF6DF757}"/>
              </a:ext>
            </a:extLst>
          </p:cNvPr>
          <p:cNvSpPr>
            <a:spLocks noGrp="1"/>
          </p:cNvSpPr>
          <p:nvPr>
            <p:ph idx="1"/>
          </p:nvPr>
        </p:nvSpPr>
        <p:spPr/>
        <p:txBody>
          <a:bodyPr>
            <a:normAutofit/>
          </a:bodyPr>
          <a:lstStyle/>
          <a:p>
            <a:r>
              <a:rPr lang="en-US" sz="2800"/>
              <a:t>Can be very overwhelming</a:t>
            </a:r>
          </a:p>
          <a:p>
            <a:r>
              <a:rPr lang="en-US" sz="2800"/>
              <a:t>Challenge, not overload</a:t>
            </a:r>
          </a:p>
          <a:p>
            <a:r>
              <a:rPr lang="en-US" sz="2800"/>
              <a:t>Try new things!</a:t>
            </a:r>
          </a:p>
          <a:p>
            <a:r>
              <a:rPr lang="en-US" sz="2800"/>
              <a:t>Consider alternates carefully</a:t>
            </a:r>
          </a:p>
          <a:p>
            <a:r>
              <a:rPr lang="en-US" sz="2800"/>
              <a:t>World Language</a:t>
            </a:r>
          </a:p>
          <a:p>
            <a:r>
              <a:rPr lang="en-US" sz="2800"/>
              <a:t>New Courses</a:t>
            </a:r>
          </a:p>
        </p:txBody>
      </p:sp>
    </p:spTree>
    <p:extLst>
      <p:ext uri="{BB962C8B-B14F-4D97-AF65-F5344CB8AC3E}">
        <p14:creationId xmlns:p14="http://schemas.microsoft.com/office/powerpoint/2010/main" val="4123747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Block Scheduling</a:t>
            </a:r>
          </a:p>
        </p:txBody>
      </p:sp>
      <p:graphicFrame>
        <p:nvGraphicFramePr>
          <p:cNvPr id="4" name="Content Placeholder 3"/>
          <p:cNvGraphicFramePr>
            <a:graphicFrameLocks noGrp="1"/>
          </p:cNvGraphicFramePr>
          <p:nvPr>
            <p:ph idx="1"/>
          </p:nvPr>
        </p:nvGraphicFramePr>
        <p:xfrm>
          <a:off x="990600" y="1981199"/>
          <a:ext cx="7403338" cy="2667000"/>
        </p:xfrm>
        <a:graphic>
          <a:graphicData uri="http://schemas.openxmlformats.org/drawingml/2006/table">
            <a:tbl>
              <a:tblPr firstRow="1" bandRow="1">
                <a:tableStyleId>{69CF1AB2-1976-4502-BF36-3FF5EA218861}</a:tableStyleId>
              </a:tblPr>
              <a:tblGrid>
                <a:gridCol w="1893012">
                  <a:extLst>
                    <a:ext uri="{9D8B030D-6E8A-4147-A177-3AD203B41FA5}">
                      <a16:colId xmlns:a16="http://schemas.microsoft.com/office/drawing/2014/main" val="20000"/>
                    </a:ext>
                  </a:extLst>
                </a:gridCol>
                <a:gridCol w="1899403">
                  <a:extLst>
                    <a:ext uri="{9D8B030D-6E8A-4147-A177-3AD203B41FA5}">
                      <a16:colId xmlns:a16="http://schemas.microsoft.com/office/drawing/2014/main" val="20001"/>
                    </a:ext>
                  </a:extLst>
                </a:gridCol>
                <a:gridCol w="1913002">
                  <a:extLst>
                    <a:ext uri="{9D8B030D-6E8A-4147-A177-3AD203B41FA5}">
                      <a16:colId xmlns:a16="http://schemas.microsoft.com/office/drawing/2014/main" val="20002"/>
                    </a:ext>
                  </a:extLst>
                </a:gridCol>
                <a:gridCol w="1697921">
                  <a:extLst>
                    <a:ext uri="{9D8B030D-6E8A-4147-A177-3AD203B41FA5}">
                      <a16:colId xmlns:a16="http://schemas.microsoft.com/office/drawing/2014/main" val="20003"/>
                    </a:ext>
                  </a:extLst>
                </a:gridCol>
              </a:tblGrid>
              <a:tr h="5334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6096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838200">
                <a:tc>
                  <a:txBody>
                    <a:bodyPr/>
                    <a:lstStyle/>
                    <a:p>
                      <a:endParaRPr lang="en-US"/>
                    </a:p>
                  </a:txBody>
                  <a:tcPr/>
                </a:tc>
                <a:tc>
                  <a:txBody>
                    <a:bodyPr/>
                    <a:lstStyle/>
                    <a:p>
                      <a:endParaRPr lang="en-US" u="sng" baseline="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bl>
          </a:graphicData>
        </a:graphic>
      </p:graphicFrame>
      <p:sp>
        <p:nvSpPr>
          <p:cNvPr id="11" name="TextBox 10"/>
          <p:cNvSpPr txBox="1"/>
          <p:nvPr/>
        </p:nvSpPr>
        <p:spPr>
          <a:xfrm>
            <a:off x="228600" y="1981200"/>
            <a:ext cx="9144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2" name="TextBox 11"/>
          <p:cNvSpPr txBox="1"/>
          <p:nvPr/>
        </p:nvSpPr>
        <p:spPr>
          <a:xfrm>
            <a:off x="228600" y="2514600"/>
            <a:ext cx="7620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3" name="TextBox 12"/>
          <p:cNvSpPr txBox="1"/>
          <p:nvPr/>
        </p:nvSpPr>
        <p:spPr>
          <a:xfrm>
            <a:off x="94648" y="3200400"/>
            <a:ext cx="1066800" cy="67710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   Per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a:t>
            </a:r>
            <a:r>
              <a:rPr kumimoji="0" lang="en-US" sz="1200" b="0" i="0" u="none" strike="noStrike" kern="1200" cap="none" spc="0" normalizeH="0" baseline="0" noProof="0">
                <a:ln>
                  <a:noFill/>
                </a:ln>
                <a:solidFill>
                  <a:prstClr val="white"/>
                </a:solidFill>
                <a:effectLst/>
                <a:uLnTx/>
                <a:uFillTx/>
                <a:latin typeface="Century Gothic" panose="020B0502020202020204"/>
                <a:ea typeface="+mn-ea"/>
                <a:cs typeface="+mn-cs"/>
              </a:rPr>
              <a:t>90 min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+ 30 min lunch</a:t>
            </a:r>
          </a:p>
        </p:txBody>
      </p:sp>
      <p:sp>
        <p:nvSpPr>
          <p:cNvPr id="14" name="TextBox 13"/>
          <p:cNvSpPr txBox="1"/>
          <p:nvPr/>
        </p:nvSpPr>
        <p:spPr>
          <a:xfrm>
            <a:off x="228600" y="3962400"/>
            <a:ext cx="6858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5" name="TextBox 14"/>
          <p:cNvSpPr txBox="1"/>
          <p:nvPr/>
        </p:nvSpPr>
        <p:spPr>
          <a:xfrm>
            <a:off x="728141" y="5079563"/>
            <a:ext cx="7687717"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Each block is worth .5 credits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A major subject = 1 full credit = 2 blocks side by side everyday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A  course that =. 5 credits = 1 block every day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                      </a:t>
            </a:r>
          </a:p>
        </p:txBody>
      </p:sp>
      <p:sp>
        <p:nvSpPr>
          <p:cNvPr id="3" name="Rounded Rectangle 2"/>
          <p:cNvSpPr/>
          <p:nvPr/>
        </p:nvSpPr>
        <p:spPr>
          <a:xfrm>
            <a:off x="1177908" y="1981200"/>
            <a:ext cx="3444240" cy="5334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English</a:t>
            </a:r>
          </a:p>
        </p:txBody>
      </p:sp>
      <p:sp>
        <p:nvSpPr>
          <p:cNvPr id="5" name="Rounded Rectangle 4"/>
          <p:cNvSpPr/>
          <p:nvPr/>
        </p:nvSpPr>
        <p:spPr>
          <a:xfrm>
            <a:off x="4837034" y="1981200"/>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Math</a:t>
            </a:r>
          </a:p>
        </p:txBody>
      </p:sp>
      <p:sp>
        <p:nvSpPr>
          <p:cNvPr id="16" name="Rounded Rectangle 15"/>
          <p:cNvSpPr/>
          <p:nvPr/>
        </p:nvSpPr>
        <p:spPr>
          <a:xfrm>
            <a:off x="4837035" y="2585441"/>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Social Studies</a:t>
            </a:r>
          </a:p>
        </p:txBody>
      </p:sp>
      <p:sp>
        <p:nvSpPr>
          <p:cNvPr id="17" name="Rounded Rectangle 16"/>
          <p:cNvSpPr/>
          <p:nvPr/>
        </p:nvSpPr>
        <p:spPr>
          <a:xfrm>
            <a:off x="1212551" y="2565259"/>
            <a:ext cx="34025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Biology</a:t>
            </a:r>
          </a:p>
        </p:txBody>
      </p:sp>
      <p:sp>
        <p:nvSpPr>
          <p:cNvPr id="18" name="Rounded Rectangle 17"/>
          <p:cNvSpPr/>
          <p:nvPr/>
        </p:nvSpPr>
        <p:spPr>
          <a:xfrm>
            <a:off x="4837035" y="3249489"/>
            <a:ext cx="3478731" cy="6280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World Language</a:t>
            </a:r>
          </a:p>
        </p:txBody>
      </p:sp>
      <p:sp>
        <p:nvSpPr>
          <p:cNvPr id="6" name="Rounded Rectangle 5"/>
          <p:cNvSpPr/>
          <p:nvPr/>
        </p:nvSpPr>
        <p:spPr>
          <a:xfrm>
            <a:off x="1161448" y="3220282"/>
            <a:ext cx="1581752"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PE</a:t>
            </a:r>
          </a:p>
        </p:txBody>
      </p:sp>
      <p:sp>
        <p:nvSpPr>
          <p:cNvPr id="19" name="Rounded Rectangle 18"/>
          <p:cNvSpPr/>
          <p:nvPr/>
        </p:nvSpPr>
        <p:spPr>
          <a:xfrm>
            <a:off x="3109931" y="3228117"/>
            <a:ext cx="1512217"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Web Design</a:t>
            </a:r>
          </a:p>
        </p:txBody>
      </p:sp>
      <p:sp>
        <p:nvSpPr>
          <p:cNvPr id="20" name="Rounded Rectangle 19"/>
          <p:cNvSpPr/>
          <p:nvPr/>
        </p:nvSpPr>
        <p:spPr>
          <a:xfrm>
            <a:off x="1161448" y="3992164"/>
            <a:ext cx="3478731" cy="6280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Art 1</a:t>
            </a:r>
          </a:p>
        </p:txBody>
      </p:sp>
      <p:sp>
        <p:nvSpPr>
          <p:cNvPr id="22" name="Rounded Rectangle 21"/>
          <p:cNvSpPr/>
          <p:nvPr/>
        </p:nvSpPr>
        <p:spPr>
          <a:xfrm>
            <a:off x="6803548" y="3985176"/>
            <a:ext cx="1512217"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a:ln>
                  <a:noFill/>
                </a:ln>
                <a:solidFill>
                  <a:srgbClr val="FF0000"/>
                </a:solidFill>
                <a:effectLst/>
                <a:uLnTx/>
                <a:uFillTx/>
                <a:latin typeface="Century Gothic" panose="020B0502020202020204"/>
                <a:ea typeface="+mn-ea"/>
                <a:cs typeface="+mn-cs"/>
              </a:rPr>
              <a:t>Global Gourmet</a:t>
            </a:r>
          </a:p>
        </p:txBody>
      </p:sp>
      <p:sp>
        <p:nvSpPr>
          <p:cNvPr id="23" name="Rounded Rectangle 22"/>
          <p:cNvSpPr/>
          <p:nvPr/>
        </p:nvSpPr>
        <p:spPr>
          <a:xfrm>
            <a:off x="4937655" y="3970363"/>
            <a:ext cx="1787720"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a:ln>
                  <a:noFill/>
                </a:ln>
                <a:solidFill>
                  <a:srgbClr val="FF0000"/>
                </a:solidFill>
                <a:effectLst/>
                <a:uLnTx/>
                <a:uFillTx/>
                <a:latin typeface="Century Gothic" panose="020B0502020202020204"/>
                <a:ea typeface="+mn-ea"/>
                <a:cs typeface="+mn-cs"/>
              </a:rPr>
              <a:t>Journalism</a:t>
            </a:r>
          </a:p>
        </p:txBody>
      </p:sp>
      <p:sp>
        <p:nvSpPr>
          <p:cNvPr id="24" name="TextBox 23">
            <a:extLst>
              <a:ext uri="{FF2B5EF4-FFF2-40B4-BE49-F238E27FC236}">
                <a16:creationId xmlns:a16="http://schemas.microsoft.com/office/drawing/2014/main" id="{032E7194-8330-44F1-8263-961564136BE9}"/>
              </a:ext>
            </a:extLst>
          </p:cNvPr>
          <p:cNvSpPr txBox="1"/>
          <p:nvPr/>
        </p:nvSpPr>
        <p:spPr>
          <a:xfrm>
            <a:off x="7038349" y="1321816"/>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4</a:t>
            </a:r>
          </a:p>
        </p:txBody>
      </p:sp>
      <p:sp>
        <p:nvSpPr>
          <p:cNvPr id="25" name="TextBox 24">
            <a:extLst>
              <a:ext uri="{FF2B5EF4-FFF2-40B4-BE49-F238E27FC236}">
                <a16:creationId xmlns:a16="http://schemas.microsoft.com/office/drawing/2014/main" id="{D974C80A-ACC1-4E54-A53F-8EBBF3D0B666}"/>
              </a:ext>
            </a:extLst>
          </p:cNvPr>
          <p:cNvSpPr txBox="1"/>
          <p:nvPr/>
        </p:nvSpPr>
        <p:spPr>
          <a:xfrm>
            <a:off x="5110536" y="1303569"/>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3</a:t>
            </a:r>
          </a:p>
        </p:txBody>
      </p:sp>
      <p:sp>
        <p:nvSpPr>
          <p:cNvPr id="26" name="TextBox 25">
            <a:extLst>
              <a:ext uri="{FF2B5EF4-FFF2-40B4-BE49-F238E27FC236}">
                <a16:creationId xmlns:a16="http://schemas.microsoft.com/office/drawing/2014/main" id="{F62A5A59-1154-4869-9388-E9F69F390CD2}"/>
              </a:ext>
            </a:extLst>
          </p:cNvPr>
          <p:cNvSpPr txBox="1"/>
          <p:nvPr/>
        </p:nvSpPr>
        <p:spPr>
          <a:xfrm>
            <a:off x="3344732" y="1341994"/>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2</a:t>
            </a:r>
          </a:p>
        </p:txBody>
      </p:sp>
      <p:sp>
        <p:nvSpPr>
          <p:cNvPr id="27" name="TextBox 26">
            <a:extLst>
              <a:ext uri="{FF2B5EF4-FFF2-40B4-BE49-F238E27FC236}">
                <a16:creationId xmlns:a16="http://schemas.microsoft.com/office/drawing/2014/main" id="{DBF8631D-CD35-4342-BD68-ACDA36671A0C}"/>
              </a:ext>
            </a:extLst>
          </p:cNvPr>
          <p:cNvSpPr txBox="1"/>
          <p:nvPr/>
        </p:nvSpPr>
        <p:spPr>
          <a:xfrm>
            <a:off x="1431017" y="1360942"/>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6" grpId="0" animBg="1"/>
      <p:bldP spid="17" grpId="0" animBg="1"/>
      <p:bldP spid="18" grpId="0" animBg="1"/>
      <p:bldP spid="6" grpId="0" animBg="1"/>
      <p:bldP spid="19" grpId="0" animBg="1"/>
      <p:bldP spid="20" grpId="0" animBg="1"/>
      <p:bldP spid="22" grpId="0" animBg="1"/>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Block Scheduling</a:t>
            </a:r>
          </a:p>
        </p:txBody>
      </p:sp>
      <p:graphicFrame>
        <p:nvGraphicFramePr>
          <p:cNvPr id="4" name="Content Placeholder 3"/>
          <p:cNvGraphicFramePr>
            <a:graphicFrameLocks noGrp="1"/>
          </p:cNvGraphicFramePr>
          <p:nvPr>
            <p:ph idx="1"/>
          </p:nvPr>
        </p:nvGraphicFramePr>
        <p:xfrm>
          <a:off x="990600" y="1981199"/>
          <a:ext cx="7403338" cy="2667000"/>
        </p:xfrm>
        <a:graphic>
          <a:graphicData uri="http://schemas.openxmlformats.org/drawingml/2006/table">
            <a:tbl>
              <a:tblPr firstRow="1" bandRow="1">
                <a:tableStyleId>{69CF1AB2-1976-4502-BF36-3FF5EA218861}</a:tableStyleId>
              </a:tblPr>
              <a:tblGrid>
                <a:gridCol w="1893012">
                  <a:extLst>
                    <a:ext uri="{9D8B030D-6E8A-4147-A177-3AD203B41FA5}">
                      <a16:colId xmlns:a16="http://schemas.microsoft.com/office/drawing/2014/main" val="20000"/>
                    </a:ext>
                  </a:extLst>
                </a:gridCol>
                <a:gridCol w="1899403">
                  <a:extLst>
                    <a:ext uri="{9D8B030D-6E8A-4147-A177-3AD203B41FA5}">
                      <a16:colId xmlns:a16="http://schemas.microsoft.com/office/drawing/2014/main" val="20001"/>
                    </a:ext>
                  </a:extLst>
                </a:gridCol>
                <a:gridCol w="1913002">
                  <a:extLst>
                    <a:ext uri="{9D8B030D-6E8A-4147-A177-3AD203B41FA5}">
                      <a16:colId xmlns:a16="http://schemas.microsoft.com/office/drawing/2014/main" val="20002"/>
                    </a:ext>
                  </a:extLst>
                </a:gridCol>
                <a:gridCol w="1697921">
                  <a:extLst>
                    <a:ext uri="{9D8B030D-6E8A-4147-A177-3AD203B41FA5}">
                      <a16:colId xmlns:a16="http://schemas.microsoft.com/office/drawing/2014/main" val="20003"/>
                    </a:ext>
                  </a:extLst>
                </a:gridCol>
              </a:tblGrid>
              <a:tr h="5334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6096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838200">
                <a:tc>
                  <a:txBody>
                    <a:bodyPr/>
                    <a:lstStyle/>
                    <a:p>
                      <a:endParaRPr lang="en-US"/>
                    </a:p>
                  </a:txBody>
                  <a:tcPr/>
                </a:tc>
                <a:tc>
                  <a:txBody>
                    <a:bodyPr/>
                    <a:lstStyle/>
                    <a:p>
                      <a:endParaRPr lang="en-US" u="sng" baseline="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bl>
          </a:graphicData>
        </a:graphic>
      </p:graphicFrame>
      <p:sp>
        <p:nvSpPr>
          <p:cNvPr id="11" name="TextBox 10"/>
          <p:cNvSpPr txBox="1"/>
          <p:nvPr/>
        </p:nvSpPr>
        <p:spPr>
          <a:xfrm>
            <a:off x="228600" y="1981200"/>
            <a:ext cx="9144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2" name="TextBox 11"/>
          <p:cNvSpPr txBox="1"/>
          <p:nvPr/>
        </p:nvSpPr>
        <p:spPr>
          <a:xfrm>
            <a:off x="228600" y="2514600"/>
            <a:ext cx="7620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3" name="TextBox 12"/>
          <p:cNvSpPr txBox="1"/>
          <p:nvPr/>
        </p:nvSpPr>
        <p:spPr>
          <a:xfrm>
            <a:off x="94648" y="3200400"/>
            <a:ext cx="1066800" cy="67710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   Per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a:t>
            </a:r>
            <a:r>
              <a:rPr kumimoji="0" lang="en-US" sz="1200" b="0" i="0" u="none" strike="noStrike" kern="1200" cap="none" spc="0" normalizeH="0" baseline="0" noProof="0">
                <a:ln>
                  <a:noFill/>
                </a:ln>
                <a:solidFill>
                  <a:prstClr val="white"/>
                </a:solidFill>
                <a:effectLst/>
                <a:uLnTx/>
                <a:uFillTx/>
                <a:latin typeface="Century Gothic" panose="020B0502020202020204"/>
                <a:ea typeface="+mn-ea"/>
                <a:cs typeface="+mn-cs"/>
              </a:rPr>
              <a:t>90 min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+ 30 min lunch</a:t>
            </a:r>
          </a:p>
        </p:txBody>
      </p:sp>
      <p:sp>
        <p:nvSpPr>
          <p:cNvPr id="14" name="TextBox 13"/>
          <p:cNvSpPr txBox="1"/>
          <p:nvPr/>
        </p:nvSpPr>
        <p:spPr>
          <a:xfrm>
            <a:off x="228600" y="3962400"/>
            <a:ext cx="6858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5" name="TextBox 14"/>
          <p:cNvSpPr txBox="1"/>
          <p:nvPr/>
        </p:nvSpPr>
        <p:spPr>
          <a:xfrm>
            <a:off x="1171460" y="5252441"/>
            <a:ext cx="6901375" cy="98488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AP History = 1.5 Cr = 3 blocks side by side every day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 name="Rounded Rectangle 2"/>
          <p:cNvSpPr/>
          <p:nvPr/>
        </p:nvSpPr>
        <p:spPr>
          <a:xfrm>
            <a:off x="1177908" y="1981200"/>
            <a:ext cx="3444240" cy="5334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English</a:t>
            </a:r>
          </a:p>
        </p:txBody>
      </p:sp>
      <p:sp>
        <p:nvSpPr>
          <p:cNvPr id="5" name="Rounded Rectangle 4"/>
          <p:cNvSpPr/>
          <p:nvPr/>
        </p:nvSpPr>
        <p:spPr>
          <a:xfrm>
            <a:off x="4837034" y="1981200"/>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Math</a:t>
            </a:r>
          </a:p>
        </p:txBody>
      </p:sp>
      <p:sp>
        <p:nvSpPr>
          <p:cNvPr id="16" name="Rounded Rectangle 15"/>
          <p:cNvSpPr/>
          <p:nvPr/>
        </p:nvSpPr>
        <p:spPr>
          <a:xfrm>
            <a:off x="4837035" y="2585441"/>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Social Studies</a:t>
            </a:r>
          </a:p>
        </p:txBody>
      </p:sp>
      <p:sp>
        <p:nvSpPr>
          <p:cNvPr id="17" name="Rounded Rectangle 16"/>
          <p:cNvSpPr/>
          <p:nvPr/>
        </p:nvSpPr>
        <p:spPr>
          <a:xfrm>
            <a:off x="1212551" y="2565259"/>
            <a:ext cx="34025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Biology</a:t>
            </a:r>
          </a:p>
        </p:txBody>
      </p:sp>
      <p:sp>
        <p:nvSpPr>
          <p:cNvPr id="18" name="Rounded Rectangle 17"/>
          <p:cNvSpPr/>
          <p:nvPr/>
        </p:nvSpPr>
        <p:spPr>
          <a:xfrm>
            <a:off x="4837035" y="3249489"/>
            <a:ext cx="3478731" cy="6280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World Language</a:t>
            </a:r>
          </a:p>
        </p:txBody>
      </p:sp>
      <p:sp>
        <p:nvSpPr>
          <p:cNvPr id="6" name="Rounded Rectangle 5"/>
          <p:cNvSpPr/>
          <p:nvPr/>
        </p:nvSpPr>
        <p:spPr>
          <a:xfrm>
            <a:off x="6734013" y="3955267"/>
            <a:ext cx="1581752"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PE</a:t>
            </a:r>
          </a:p>
        </p:txBody>
      </p:sp>
      <p:sp>
        <p:nvSpPr>
          <p:cNvPr id="20" name="Rounded Rectangle 19"/>
          <p:cNvSpPr/>
          <p:nvPr/>
        </p:nvSpPr>
        <p:spPr>
          <a:xfrm>
            <a:off x="1161448" y="3992164"/>
            <a:ext cx="5464435" cy="6280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AP European History</a:t>
            </a:r>
          </a:p>
        </p:txBody>
      </p:sp>
      <p:sp>
        <p:nvSpPr>
          <p:cNvPr id="22" name="Rounded Rectangle 21"/>
          <p:cNvSpPr/>
          <p:nvPr/>
        </p:nvSpPr>
        <p:spPr>
          <a:xfrm>
            <a:off x="1066800" y="3249489"/>
            <a:ext cx="1905000"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a:ln>
                  <a:noFill/>
                </a:ln>
                <a:solidFill>
                  <a:srgbClr val="FF0000"/>
                </a:solidFill>
                <a:effectLst/>
                <a:uLnTx/>
                <a:uFillTx/>
                <a:latin typeface="Century Gothic" panose="020B0502020202020204"/>
                <a:ea typeface="+mn-ea"/>
                <a:cs typeface="+mn-cs"/>
              </a:rPr>
              <a:t>Oceanography</a:t>
            </a:r>
          </a:p>
        </p:txBody>
      </p:sp>
      <p:sp>
        <p:nvSpPr>
          <p:cNvPr id="25" name="Rounded Rectangle 24"/>
          <p:cNvSpPr/>
          <p:nvPr/>
        </p:nvSpPr>
        <p:spPr>
          <a:xfrm>
            <a:off x="2971800" y="3233913"/>
            <a:ext cx="1752600"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srgbClr val="FF0000"/>
                </a:solidFill>
                <a:effectLst/>
                <a:uLnTx/>
                <a:uFillTx/>
                <a:latin typeface="Century Gothic" panose="020B0502020202020204"/>
                <a:ea typeface="+mn-ea"/>
                <a:cs typeface="+mn-cs"/>
              </a:rPr>
              <a:t>Intro to Law</a:t>
            </a:r>
          </a:p>
        </p:txBody>
      </p:sp>
      <p:sp>
        <p:nvSpPr>
          <p:cNvPr id="23" name="TextBox 22">
            <a:extLst>
              <a:ext uri="{FF2B5EF4-FFF2-40B4-BE49-F238E27FC236}">
                <a16:creationId xmlns:a16="http://schemas.microsoft.com/office/drawing/2014/main" id="{5808EC6A-AA58-4E60-B267-0FC02A59E811}"/>
              </a:ext>
            </a:extLst>
          </p:cNvPr>
          <p:cNvSpPr txBox="1"/>
          <p:nvPr/>
        </p:nvSpPr>
        <p:spPr>
          <a:xfrm>
            <a:off x="5231793" y="1318665"/>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3</a:t>
            </a:r>
          </a:p>
        </p:txBody>
      </p:sp>
      <p:sp>
        <p:nvSpPr>
          <p:cNvPr id="24" name="TextBox 23">
            <a:extLst>
              <a:ext uri="{FF2B5EF4-FFF2-40B4-BE49-F238E27FC236}">
                <a16:creationId xmlns:a16="http://schemas.microsoft.com/office/drawing/2014/main" id="{A2181A0D-8BEE-4676-84E3-3415ACD24D00}"/>
              </a:ext>
            </a:extLst>
          </p:cNvPr>
          <p:cNvSpPr txBox="1"/>
          <p:nvPr/>
        </p:nvSpPr>
        <p:spPr>
          <a:xfrm>
            <a:off x="7003582" y="1357544"/>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4</a:t>
            </a:r>
          </a:p>
        </p:txBody>
      </p:sp>
      <p:sp>
        <p:nvSpPr>
          <p:cNvPr id="26" name="TextBox 25">
            <a:extLst>
              <a:ext uri="{FF2B5EF4-FFF2-40B4-BE49-F238E27FC236}">
                <a16:creationId xmlns:a16="http://schemas.microsoft.com/office/drawing/2014/main" id="{CA5C06FE-95CB-4030-B91D-67414A714E61}"/>
              </a:ext>
            </a:extLst>
          </p:cNvPr>
          <p:cNvSpPr txBox="1"/>
          <p:nvPr/>
        </p:nvSpPr>
        <p:spPr>
          <a:xfrm>
            <a:off x="3326793" y="1280429"/>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2</a:t>
            </a:r>
          </a:p>
        </p:txBody>
      </p:sp>
      <p:sp>
        <p:nvSpPr>
          <p:cNvPr id="27" name="TextBox 26">
            <a:extLst>
              <a:ext uri="{FF2B5EF4-FFF2-40B4-BE49-F238E27FC236}">
                <a16:creationId xmlns:a16="http://schemas.microsoft.com/office/drawing/2014/main" id="{0C90388F-ACCD-4308-90CA-838FA84CE909}"/>
              </a:ext>
            </a:extLst>
          </p:cNvPr>
          <p:cNvSpPr txBox="1"/>
          <p:nvPr/>
        </p:nvSpPr>
        <p:spPr>
          <a:xfrm>
            <a:off x="1421793" y="1293114"/>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1</a:t>
            </a:r>
          </a:p>
        </p:txBody>
      </p:sp>
    </p:spTree>
    <p:extLst>
      <p:ext uri="{BB962C8B-B14F-4D97-AF65-F5344CB8AC3E}">
        <p14:creationId xmlns:p14="http://schemas.microsoft.com/office/powerpoint/2010/main" val="156658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6" grpId="0" animBg="1"/>
      <p:bldP spid="17" grpId="0" animBg="1"/>
      <p:bldP spid="18" grpId="0" animBg="1"/>
      <p:bldP spid="6" grpId="0" animBg="1"/>
      <p:bldP spid="20" grpId="0" animBg="1"/>
      <p:bldP spid="22"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a:t>AGENDA</a:t>
            </a:r>
          </a:p>
        </p:txBody>
      </p:sp>
      <p:sp>
        <p:nvSpPr>
          <p:cNvPr id="4" name="TextBox 3">
            <a:extLst>
              <a:ext uri="{FF2B5EF4-FFF2-40B4-BE49-F238E27FC236}">
                <a16:creationId xmlns:a16="http://schemas.microsoft.com/office/drawing/2014/main" id="{CAFB0219-EA0F-487B-AF0E-7CBE08385214}"/>
              </a:ext>
            </a:extLst>
          </p:cNvPr>
          <p:cNvSpPr txBox="1"/>
          <p:nvPr/>
        </p:nvSpPr>
        <p:spPr>
          <a:xfrm>
            <a:off x="639911" y="3077204"/>
            <a:ext cx="7795172"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solidFill>
                  <a:schemeClr val="bg1"/>
                </a:solidFill>
              </a:rPr>
              <a:t>1.  Opening/Agenda-Saullo</a:t>
            </a:r>
          </a:p>
          <a:p>
            <a:r>
              <a:rPr lang="en-US" sz="3600">
                <a:solidFill>
                  <a:schemeClr val="bg1"/>
                </a:solidFill>
              </a:rPr>
              <a:t>2.  7 to 8—Nolan</a:t>
            </a:r>
          </a:p>
          <a:p>
            <a:r>
              <a:rPr lang="en-US" sz="3600">
                <a:solidFill>
                  <a:schemeClr val="bg1"/>
                </a:solidFill>
              </a:rPr>
              <a:t>3.  8 to 9—Nolan/</a:t>
            </a:r>
            <a:r>
              <a:rPr lang="en-US" sz="3600" err="1">
                <a:solidFill>
                  <a:schemeClr val="bg1"/>
                </a:solidFill>
              </a:rPr>
              <a:t>Schmon</a:t>
            </a:r>
          </a:p>
          <a:p>
            <a:r>
              <a:rPr lang="en-US" sz="3600">
                <a:solidFill>
                  <a:schemeClr val="bg1"/>
                </a:solidFill>
              </a:rPr>
              <a:t>4.  9 to 10—Schmon</a:t>
            </a:r>
          </a:p>
          <a:p>
            <a:r>
              <a:rPr lang="en-US" sz="3600">
                <a:solidFill>
                  <a:schemeClr val="bg1"/>
                </a:solidFill>
              </a:rPr>
              <a:t>5.  Parent Resources – Dowd</a:t>
            </a:r>
          </a:p>
          <a:p>
            <a:endParaRPr lang="en-US"/>
          </a:p>
        </p:txBody>
      </p:sp>
    </p:spTree>
    <p:extLst>
      <p:ext uri="{BB962C8B-B14F-4D97-AF65-F5344CB8AC3E}">
        <p14:creationId xmlns:p14="http://schemas.microsoft.com/office/powerpoint/2010/main" val="1794128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Block Scheduling</a:t>
            </a:r>
          </a:p>
        </p:txBody>
      </p:sp>
      <p:graphicFrame>
        <p:nvGraphicFramePr>
          <p:cNvPr id="4" name="Content Placeholder 3"/>
          <p:cNvGraphicFramePr>
            <a:graphicFrameLocks noGrp="1"/>
          </p:cNvGraphicFramePr>
          <p:nvPr>
            <p:ph idx="1"/>
          </p:nvPr>
        </p:nvGraphicFramePr>
        <p:xfrm>
          <a:off x="990600" y="1981199"/>
          <a:ext cx="7403338" cy="2667000"/>
        </p:xfrm>
        <a:graphic>
          <a:graphicData uri="http://schemas.openxmlformats.org/drawingml/2006/table">
            <a:tbl>
              <a:tblPr firstRow="1" bandRow="1">
                <a:tableStyleId>{69CF1AB2-1976-4502-BF36-3FF5EA218861}</a:tableStyleId>
              </a:tblPr>
              <a:tblGrid>
                <a:gridCol w="1893012">
                  <a:extLst>
                    <a:ext uri="{9D8B030D-6E8A-4147-A177-3AD203B41FA5}">
                      <a16:colId xmlns:a16="http://schemas.microsoft.com/office/drawing/2014/main" val="20000"/>
                    </a:ext>
                  </a:extLst>
                </a:gridCol>
                <a:gridCol w="1899403">
                  <a:extLst>
                    <a:ext uri="{9D8B030D-6E8A-4147-A177-3AD203B41FA5}">
                      <a16:colId xmlns:a16="http://schemas.microsoft.com/office/drawing/2014/main" val="20001"/>
                    </a:ext>
                  </a:extLst>
                </a:gridCol>
                <a:gridCol w="1913002">
                  <a:extLst>
                    <a:ext uri="{9D8B030D-6E8A-4147-A177-3AD203B41FA5}">
                      <a16:colId xmlns:a16="http://schemas.microsoft.com/office/drawing/2014/main" val="20002"/>
                    </a:ext>
                  </a:extLst>
                </a:gridCol>
                <a:gridCol w="1697921">
                  <a:extLst>
                    <a:ext uri="{9D8B030D-6E8A-4147-A177-3AD203B41FA5}">
                      <a16:colId xmlns:a16="http://schemas.microsoft.com/office/drawing/2014/main" val="20003"/>
                    </a:ext>
                  </a:extLst>
                </a:gridCol>
              </a:tblGrid>
              <a:tr h="5334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6096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838200">
                <a:tc>
                  <a:txBody>
                    <a:bodyPr/>
                    <a:lstStyle/>
                    <a:p>
                      <a:endParaRPr lang="en-US"/>
                    </a:p>
                  </a:txBody>
                  <a:tcPr/>
                </a:tc>
                <a:tc>
                  <a:txBody>
                    <a:bodyPr/>
                    <a:lstStyle/>
                    <a:p>
                      <a:endParaRPr lang="en-US" u="sng" baseline="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685800">
                <a:tc>
                  <a:txBody>
                    <a:bodyPr/>
                    <a:lstStyle/>
                    <a:p>
                      <a:r>
                        <a:rPr lang="en-US"/>
                        <a:t>                   </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bl>
          </a:graphicData>
        </a:graphic>
      </p:graphicFrame>
      <p:sp>
        <p:nvSpPr>
          <p:cNvPr id="9" name="TextBox 8"/>
          <p:cNvSpPr txBox="1"/>
          <p:nvPr/>
        </p:nvSpPr>
        <p:spPr>
          <a:xfrm>
            <a:off x="5301036" y="1317687"/>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3</a:t>
            </a:r>
          </a:p>
        </p:txBody>
      </p:sp>
      <p:sp>
        <p:nvSpPr>
          <p:cNvPr id="11" name="TextBox 10"/>
          <p:cNvSpPr txBox="1"/>
          <p:nvPr/>
        </p:nvSpPr>
        <p:spPr>
          <a:xfrm>
            <a:off x="228600" y="1981200"/>
            <a:ext cx="9144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2" name="TextBox 11"/>
          <p:cNvSpPr txBox="1"/>
          <p:nvPr/>
        </p:nvSpPr>
        <p:spPr>
          <a:xfrm>
            <a:off x="228600" y="2514600"/>
            <a:ext cx="7620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13" name="TextBox 12"/>
          <p:cNvSpPr txBox="1"/>
          <p:nvPr/>
        </p:nvSpPr>
        <p:spPr>
          <a:xfrm>
            <a:off x="94648" y="3200400"/>
            <a:ext cx="1066800" cy="67710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   Per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a:t>
            </a:r>
            <a:r>
              <a:rPr kumimoji="0" lang="en-US" sz="1200" b="0" i="0" u="none" strike="noStrike" kern="1200" cap="none" spc="0" normalizeH="0" baseline="0" noProof="0">
                <a:ln>
                  <a:noFill/>
                </a:ln>
                <a:solidFill>
                  <a:prstClr val="white"/>
                </a:solidFill>
                <a:effectLst/>
                <a:uLnTx/>
                <a:uFillTx/>
                <a:latin typeface="Century Gothic" panose="020B0502020202020204"/>
                <a:ea typeface="+mn-ea"/>
                <a:cs typeface="+mn-cs"/>
              </a:rPr>
              <a:t>90 min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Century Gothic" panose="020B0502020202020204"/>
                <a:ea typeface="+mn-ea"/>
                <a:cs typeface="+mn-cs"/>
              </a:rPr>
              <a:t>+ 30 min lunch</a:t>
            </a:r>
          </a:p>
        </p:txBody>
      </p:sp>
      <p:sp>
        <p:nvSpPr>
          <p:cNvPr id="14" name="TextBox 13"/>
          <p:cNvSpPr txBox="1"/>
          <p:nvPr/>
        </p:nvSpPr>
        <p:spPr>
          <a:xfrm>
            <a:off x="228600" y="3962400"/>
            <a:ext cx="68580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Per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entury Gothic" panose="020B0502020202020204"/>
                <a:ea typeface="+mn-ea"/>
                <a:cs typeface="+mn-cs"/>
              </a:rPr>
              <a:t>90 min</a:t>
            </a:r>
          </a:p>
        </p:txBody>
      </p:sp>
      <p:sp>
        <p:nvSpPr>
          <p:cNvPr id="3" name="Rounded Rectangle 2"/>
          <p:cNvSpPr/>
          <p:nvPr/>
        </p:nvSpPr>
        <p:spPr>
          <a:xfrm>
            <a:off x="1177908" y="2001083"/>
            <a:ext cx="3444240" cy="5334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English</a:t>
            </a:r>
          </a:p>
        </p:txBody>
      </p:sp>
      <p:sp>
        <p:nvSpPr>
          <p:cNvPr id="5" name="Rounded Rectangle 4"/>
          <p:cNvSpPr/>
          <p:nvPr/>
        </p:nvSpPr>
        <p:spPr>
          <a:xfrm>
            <a:off x="4837034" y="1981200"/>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Math</a:t>
            </a:r>
          </a:p>
        </p:txBody>
      </p:sp>
      <p:sp>
        <p:nvSpPr>
          <p:cNvPr id="16" name="Rounded Rectangle 15"/>
          <p:cNvSpPr/>
          <p:nvPr/>
        </p:nvSpPr>
        <p:spPr>
          <a:xfrm>
            <a:off x="4837035" y="2585441"/>
            <a:ext cx="34787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Social Studies</a:t>
            </a:r>
          </a:p>
        </p:txBody>
      </p:sp>
      <p:sp>
        <p:nvSpPr>
          <p:cNvPr id="17" name="Rounded Rectangle 16"/>
          <p:cNvSpPr/>
          <p:nvPr/>
        </p:nvSpPr>
        <p:spPr>
          <a:xfrm>
            <a:off x="1212551" y="2565259"/>
            <a:ext cx="3402531" cy="55399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Biology</a:t>
            </a:r>
          </a:p>
        </p:txBody>
      </p:sp>
      <p:sp>
        <p:nvSpPr>
          <p:cNvPr id="18" name="Rounded Rectangle 17"/>
          <p:cNvSpPr/>
          <p:nvPr/>
        </p:nvSpPr>
        <p:spPr>
          <a:xfrm>
            <a:off x="4837035" y="3249489"/>
            <a:ext cx="3478731" cy="6280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World Language</a:t>
            </a:r>
          </a:p>
        </p:txBody>
      </p:sp>
      <p:sp>
        <p:nvSpPr>
          <p:cNvPr id="6" name="Rounded Rectangle 5"/>
          <p:cNvSpPr/>
          <p:nvPr/>
        </p:nvSpPr>
        <p:spPr>
          <a:xfrm>
            <a:off x="1161448" y="3220282"/>
            <a:ext cx="1581752"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Intro to Film</a:t>
            </a:r>
          </a:p>
        </p:txBody>
      </p:sp>
      <p:sp>
        <p:nvSpPr>
          <p:cNvPr id="19" name="Rounded Rectangle 18"/>
          <p:cNvSpPr/>
          <p:nvPr/>
        </p:nvSpPr>
        <p:spPr>
          <a:xfrm>
            <a:off x="3109931" y="3228117"/>
            <a:ext cx="1512217" cy="6630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Personal Finance</a:t>
            </a:r>
          </a:p>
        </p:txBody>
      </p:sp>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7034" y="3913584"/>
            <a:ext cx="3556904" cy="809178"/>
          </a:xfrm>
          <a:prstGeom prst="rect">
            <a:avLst/>
          </a:prstGeom>
        </p:spPr>
      </p:pic>
      <p:pic>
        <p:nvPicPr>
          <p:cNvPr id="41" name="Picture 40"/>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1143000" y="3957456"/>
            <a:ext cx="3479148" cy="741402"/>
          </a:xfrm>
          <a:prstGeom prst="rect">
            <a:avLst/>
          </a:prstGeom>
        </p:spPr>
      </p:pic>
      <p:sp>
        <p:nvSpPr>
          <p:cNvPr id="23" name="TextBox 22">
            <a:extLst>
              <a:ext uri="{FF2B5EF4-FFF2-40B4-BE49-F238E27FC236}">
                <a16:creationId xmlns:a16="http://schemas.microsoft.com/office/drawing/2014/main" id="{27D3BBF9-58F1-4512-887F-5E513260307E}"/>
              </a:ext>
            </a:extLst>
          </p:cNvPr>
          <p:cNvSpPr txBox="1"/>
          <p:nvPr/>
        </p:nvSpPr>
        <p:spPr>
          <a:xfrm>
            <a:off x="1212551" y="1263430"/>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1</a:t>
            </a:r>
          </a:p>
        </p:txBody>
      </p:sp>
      <p:sp>
        <p:nvSpPr>
          <p:cNvPr id="24" name="TextBox 23">
            <a:extLst>
              <a:ext uri="{FF2B5EF4-FFF2-40B4-BE49-F238E27FC236}">
                <a16:creationId xmlns:a16="http://schemas.microsoft.com/office/drawing/2014/main" id="{DF5CC6DE-66C1-4789-8CB4-027E3992DD66}"/>
              </a:ext>
            </a:extLst>
          </p:cNvPr>
          <p:cNvSpPr txBox="1"/>
          <p:nvPr/>
        </p:nvSpPr>
        <p:spPr>
          <a:xfrm>
            <a:off x="3344732" y="1295400"/>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2</a:t>
            </a:r>
          </a:p>
        </p:txBody>
      </p:sp>
      <p:sp>
        <p:nvSpPr>
          <p:cNvPr id="25" name="TextBox 24">
            <a:extLst>
              <a:ext uri="{FF2B5EF4-FFF2-40B4-BE49-F238E27FC236}">
                <a16:creationId xmlns:a16="http://schemas.microsoft.com/office/drawing/2014/main" id="{F8346125-4CB0-4790-A082-6D5D771BF20E}"/>
              </a:ext>
            </a:extLst>
          </p:cNvPr>
          <p:cNvSpPr txBox="1"/>
          <p:nvPr/>
        </p:nvSpPr>
        <p:spPr>
          <a:xfrm>
            <a:off x="6926935" y="1295400"/>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4</a:t>
            </a:r>
          </a:p>
        </p:txBody>
      </p:sp>
    </p:spTree>
    <p:extLst>
      <p:ext uri="{BB962C8B-B14F-4D97-AF65-F5344CB8AC3E}">
        <p14:creationId xmlns:p14="http://schemas.microsoft.com/office/powerpoint/2010/main" val="42844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6" grpId="0" animBg="1"/>
      <p:bldP spid="17" grpId="0" animBg="1"/>
      <p:bldP spid="18" grpId="0" animBg="1"/>
      <p:bldP spid="18" grpId="1" animBg="1"/>
      <p:bldP spid="6"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Schedule</a:t>
            </a:r>
          </a:p>
        </p:txBody>
      </p:sp>
      <p:graphicFrame>
        <p:nvGraphicFramePr>
          <p:cNvPr id="4" name="Content Placeholder 3"/>
          <p:cNvGraphicFramePr>
            <a:graphicFrameLocks noGrp="1"/>
          </p:cNvGraphicFramePr>
          <p:nvPr>
            <p:ph idx="1"/>
          </p:nvPr>
        </p:nvGraphicFramePr>
        <p:xfrm>
          <a:off x="381000" y="2209800"/>
          <a:ext cx="8229600" cy="2286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143000">
                <a:tc gridSpan="2">
                  <a:txBody>
                    <a:bodyPr/>
                    <a:lstStyle/>
                    <a:p>
                      <a:pPr algn="ctr"/>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solidFill>
                      <a:schemeClr val="accent1"/>
                    </a:solidFill>
                  </a:tcPr>
                </a:tc>
                <a:extLst>
                  <a:ext uri="{0D108BD9-81ED-4DB2-BD59-A6C34878D82A}">
                    <a16:rowId xmlns:a16="http://schemas.microsoft.com/office/drawing/2014/main" val="10000"/>
                  </a:ext>
                </a:extLst>
              </a:tr>
              <a:tr h="571500">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571500">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bl>
          </a:graphicData>
        </a:graphic>
      </p:graphicFrame>
      <p:sp>
        <p:nvSpPr>
          <p:cNvPr id="3" name="Rounded Rectangle 2"/>
          <p:cNvSpPr/>
          <p:nvPr/>
        </p:nvSpPr>
        <p:spPr>
          <a:xfrm>
            <a:off x="457200" y="2288933"/>
            <a:ext cx="8053754" cy="100349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entury Gothic" panose="020B0502020202020204"/>
                <a:ea typeface="+mn-ea"/>
                <a:cs typeface="+mn-cs"/>
              </a:rPr>
              <a:t>MBIT</a:t>
            </a:r>
          </a:p>
        </p:txBody>
      </p:sp>
      <p:sp>
        <p:nvSpPr>
          <p:cNvPr id="5" name="Rounded Rectangle 4"/>
          <p:cNvSpPr/>
          <p:nvPr/>
        </p:nvSpPr>
        <p:spPr>
          <a:xfrm>
            <a:off x="590843" y="3389727"/>
            <a:ext cx="3893234" cy="51581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English</a:t>
            </a:r>
          </a:p>
        </p:txBody>
      </p:sp>
      <p:sp>
        <p:nvSpPr>
          <p:cNvPr id="6" name="Rounded Rectangle 5"/>
          <p:cNvSpPr/>
          <p:nvPr/>
        </p:nvSpPr>
        <p:spPr>
          <a:xfrm>
            <a:off x="4600721" y="3421964"/>
            <a:ext cx="3893234" cy="51581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Math</a:t>
            </a:r>
          </a:p>
        </p:txBody>
      </p:sp>
      <p:sp>
        <p:nvSpPr>
          <p:cNvPr id="7" name="Rounded Rectangle 6"/>
          <p:cNvSpPr/>
          <p:nvPr/>
        </p:nvSpPr>
        <p:spPr>
          <a:xfrm>
            <a:off x="590843" y="3951847"/>
            <a:ext cx="3893234" cy="51581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Biology</a:t>
            </a:r>
          </a:p>
        </p:txBody>
      </p:sp>
      <p:sp>
        <p:nvSpPr>
          <p:cNvPr id="8" name="Rounded Rectangle 7"/>
          <p:cNvSpPr/>
          <p:nvPr/>
        </p:nvSpPr>
        <p:spPr>
          <a:xfrm>
            <a:off x="4617720" y="3951846"/>
            <a:ext cx="3893234" cy="51581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0000"/>
                </a:solidFill>
                <a:effectLst/>
                <a:uLnTx/>
                <a:uFillTx/>
                <a:latin typeface="Century Gothic" panose="020B0502020202020204"/>
                <a:ea typeface="+mn-ea"/>
                <a:cs typeface="+mn-cs"/>
              </a:rPr>
              <a:t>History</a:t>
            </a:r>
          </a:p>
        </p:txBody>
      </p:sp>
      <p:sp>
        <p:nvSpPr>
          <p:cNvPr id="9" name="TextBox 8"/>
          <p:cNvSpPr txBox="1"/>
          <p:nvPr/>
        </p:nvSpPr>
        <p:spPr>
          <a:xfrm>
            <a:off x="1195755" y="5094846"/>
            <a:ext cx="7005710"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MBIT students – assuming MBIT is in all 3 grades 10, 11, 12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white"/>
                </a:solidFill>
                <a:effectLst/>
                <a:uLnTx/>
                <a:uFillTx/>
                <a:latin typeface="Century Gothic" panose="020B0502020202020204"/>
                <a:ea typeface="+mn-ea"/>
                <a:cs typeface="+mn-cs"/>
              </a:rPr>
              <a:t>Need only their grade 9 PE .5 credit (all year every other day)</a:t>
            </a:r>
          </a:p>
        </p:txBody>
      </p:sp>
      <p:sp>
        <p:nvSpPr>
          <p:cNvPr id="10" name="TextBox 9">
            <a:extLst>
              <a:ext uri="{FF2B5EF4-FFF2-40B4-BE49-F238E27FC236}">
                <a16:creationId xmlns:a16="http://schemas.microsoft.com/office/drawing/2014/main" id="{0E9DA82F-9D9A-4DA5-803F-70F3EE93CD64}"/>
              </a:ext>
            </a:extLst>
          </p:cNvPr>
          <p:cNvSpPr txBox="1"/>
          <p:nvPr/>
        </p:nvSpPr>
        <p:spPr>
          <a:xfrm>
            <a:off x="7056770" y="1527726"/>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4</a:t>
            </a:r>
          </a:p>
        </p:txBody>
      </p:sp>
      <p:sp>
        <p:nvSpPr>
          <p:cNvPr id="11" name="TextBox 10">
            <a:extLst>
              <a:ext uri="{FF2B5EF4-FFF2-40B4-BE49-F238E27FC236}">
                <a16:creationId xmlns:a16="http://schemas.microsoft.com/office/drawing/2014/main" id="{35F50BBB-A68D-46DA-8A98-AC3DF4B1EF8C}"/>
              </a:ext>
            </a:extLst>
          </p:cNvPr>
          <p:cNvSpPr txBox="1"/>
          <p:nvPr/>
        </p:nvSpPr>
        <p:spPr>
          <a:xfrm>
            <a:off x="5247774" y="1560257"/>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3</a:t>
            </a:r>
          </a:p>
        </p:txBody>
      </p:sp>
      <p:sp>
        <p:nvSpPr>
          <p:cNvPr id="12" name="TextBox 11">
            <a:extLst>
              <a:ext uri="{FF2B5EF4-FFF2-40B4-BE49-F238E27FC236}">
                <a16:creationId xmlns:a16="http://schemas.microsoft.com/office/drawing/2014/main" id="{4ED8873B-93AF-4432-A3EA-62E0D80F035A}"/>
              </a:ext>
            </a:extLst>
          </p:cNvPr>
          <p:cNvSpPr txBox="1"/>
          <p:nvPr/>
        </p:nvSpPr>
        <p:spPr>
          <a:xfrm>
            <a:off x="2733759" y="1560860"/>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2</a:t>
            </a:r>
          </a:p>
        </p:txBody>
      </p:sp>
      <p:sp>
        <p:nvSpPr>
          <p:cNvPr id="13" name="TextBox 12">
            <a:extLst>
              <a:ext uri="{FF2B5EF4-FFF2-40B4-BE49-F238E27FC236}">
                <a16:creationId xmlns:a16="http://schemas.microsoft.com/office/drawing/2014/main" id="{1AA1FEEA-EAB8-4CF7-81A3-A7A19C6980AD}"/>
              </a:ext>
            </a:extLst>
          </p:cNvPr>
          <p:cNvSpPr txBox="1"/>
          <p:nvPr/>
        </p:nvSpPr>
        <p:spPr>
          <a:xfrm>
            <a:off x="913497" y="1567995"/>
            <a:ext cx="104261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Marking Period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CB32-9521-4585-B81D-1E28CDBDA248}"/>
              </a:ext>
            </a:extLst>
          </p:cNvPr>
          <p:cNvSpPr>
            <a:spLocks noGrp="1"/>
          </p:cNvSpPr>
          <p:nvPr>
            <p:ph type="title"/>
          </p:nvPr>
        </p:nvSpPr>
        <p:spPr/>
        <p:txBody>
          <a:bodyPr>
            <a:normAutofit/>
          </a:bodyPr>
          <a:lstStyle/>
          <a:p>
            <a:r>
              <a:rPr lang="en-US" sz="4000"/>
              <a:t>End of Year Considerations</a:t>
            </a:r>
          </a:p>
        </p:txBody>
      </p:sp>
      <p:sp>
        <p:nvSpPr>
          <p:cNvPr id="3" name="Content Placeholder 2">
            <a:extLst>
              <a:ext uri="{FF2B5EF4-FFF2-40B4-BE49-F238E27FC236}">
                <a16:creationId xmlns:a16="http://schemas.microsoft.com/office/drawing/2014/main" id="{9D2A350F-B1AA-43AD-9059-EB7EB655436F}"/>
              </a:ext>
            </a:extLst>
          </p:cNvPr>
          <p:cNvSpPr>
            <a:spLocks noGrp="1"/>
          </p:cNvSpPr>
          <p:nvPr>
            <p:ph idx="1"/>
          </p:nvPr>
        </p:nvSpPr>
        <p:spPr>
          <a:xfrm>
            <a:off x="97972" y="2380403"/>
            <a:ext cx="12496798" cy="4390511"/>
          </a:xfrm>
        </p:spPr>
        <p:txBody>
          <a:bodyPr>
            <a:normAutofit/>
          </a:bodyPr>
          <a:lstStyle/>
          <a:p>
            <a:pPr marL="0" indent="0">
              <a:buNone/>
            </a:pPr>
            <a:endParaRPr lang="en-US" sz="3600"/>
          </a:p>
          <a:p>
            <a:endParaRPr lang="en-US"/>
          </a:p>
        </p:txBody>
      </p:sp>
      <p:sp>
        <p:nvSpPr>
          <p:cNvPr id="4" name="TextBox 3">
            <a:extLst>
              <a:ext uri="{FF2B5EF4-FFF2-40B4-BE49-F238E27FC236}">
                <a16:creationId xmlns:a16="http://schemas.microsoft.com/office/drawing/2014/main" id="{B322CC47-4D58-4B80-A56A-8B02BD0BE545}"/>
              </a:ext>
            </a:extLst>
          </p:cNvPr>
          <p:cNvSpPr txBox="1"/>
          <p:nvPr/>
        </p:nvSpPr>
        <p:spPr>
          <a:xfrm>
            <a:off x="689811" y="2380403"/>
            <a:ext cx="9009036"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800"/>
              <a:t>Level Changes revisited</a:t>
            </a:r>
          </a:p>
          <a:p>
            <a:pPr marL="571500" indent="-571500" algn="l">
              <a:buFont typeface="Arial"/>
              <a:buChar char="•"/>
            </a:pPr>
            <a:r>
              <a:rPr lang="en-US" sz="4800"/>
              <a:t>End of Marking period 3</a:t>
            </a:r>
          </a:p>
          <a:p>
            <a:pPr marL="571500" indent="-571500" algn="l">
              <a:buFont typeface="Arial"/>
              <a:buChar char="•"/>
            </a:pPr>
            <a:r>
              <a:rPr lang="en-US" sz="4800"/>
              <a:t>End of Year; Prerequisite check</a:t>
            </a:r>
          </a:p>
          <a:p>
            <a:pPr marL="571500" indent="-571500" algn="l">
              <a:buFont typeface="Arial"/>
              <a:buChar char="•"/>
            </a:pPr>
            <a:r>
              <a:rPr lang="en-US" sz="4800"/>
              <a:t>Parent Override</a:t>
            </a:r>
          </a:p>
          <a:p>
            <a:endParaRPr lang="en-US" sz="3600"/>
          </a:p>
          <a:p>
            <a:endParaRPr lang="en-US" sz="3600"/>
          </a:p>
        </p:txBody>
      </p:sp>
    </p:spTree>
    <p:extLst>
      <p:ext uri="{BB962C8B-B14F-4D97-AF65-F5344CB8AC3E}">
        <p14:creationId xmlns:p14="http://schemas.microsoft.com/office/powerpoint/2010/main" val="364612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87474"/>
            <a:ext cx="8443065" cy="1083329"/>
          </a:xfrm>
        </p:spPr>
        <p:txBody>
          <a:bodyPr>
            <a:noAutofit/>
          </a:bodyPr>
          <a:lstStyle/>
          <a:p>
            <a:r>
              <a:rPr lang="EN-US" sz="4200"/>
              <a:t>How to access information</a:t>
            </a:r>
          </a:p>
        </p:txBody>
      </p:sp>
      <p:sp>
        <p:nvSpPr>
          <p:cNvPr id="4" name="Content Placeholder 3">
            <a:extLst>
              <a:ext uri="{FF2B5EF4-FFF2-40B4-BE49-F238E27FC236}">
                <a16:creationId xmlns:a16="http://schemas.microsoft.com/office/drawing/2014/main" id="{B5EA25F9-A4FF-47BC-9145-CA4D43091E1A}"/>
              </a:ext>
            </a:extLst>
          </p:cNvPr>
          <p:cNvSpPr>
            <a:spLocks noGrp="1"/>
          </p:cNvSpPr>
          <p:nvPr>
            <p:ph idx="1"/>
          </p:nvPr>
        </p:nvSpPr>
        <p:spPr>
          <a:xfrm>
            <a:off x="295422" y="2750746"/>
            <a:ext cx="8581292" cy="3630795"/>
          </a:xfrm>
        </p:spPr>
        <p:txBody>
          <a:bodyPr>
            <a:normAutofit/>
          </a:bodyPr>
          <a:lstStyle/>
          <a:p>
            <a:r>
              <a:rPr lang="fr-FR" sz="4400">
                <a:hlinkClick r:id="rId3"/>
              </a:rPr>
              <a:t>Guidance Page on </a:t>
            </a:r>
            <a:r>
              <a:rPr lang="fr-FR" sz="4400" err="1">
                <a:hlinkClick r:id="rId3"/>
              </a:rPr>
              <a:t>Lenape</a:t>
            </a:r>
            <a:r>
              <a:rPr lang="fr-FR" sz="4400">
                <a:hlinkClick r:id="rId3"/>
              </a:rPr>
              <a:t> site</a:t>
            </a:r>
            <a:endParaRPr lang="fr-FR" sz="4400"/>
          </a:p>
          <a:p>
            <a:pPr marL="0" indent="0">
              <a:buNone/>
            </a:pPr>
            <a:endParaRPr lang="en-US" sz="4400"/>
          </a:p>
          <a:p>
            <a:r>
              <a:rPr lang="en-US" sz="4400">
                <a:hlinkClick r:id="rId4"/>
              </a:rPr>
              <a:t>Lenape Schoolwide Canvas Course</a:t>
            </a:r>
            <a:endParaRPr lang="en-US" sz="4400"/>
          </a:p>
          <a:p>
            <a:endParaRPr lang="en-US" sz="4400"/>
          </a:p>
        </p:txBody>
      </p:sp>
    </p:spTree>
    <p:extLst>
      <p:ext uri="{BB962C8B-B14F-4D97-AF65-F5344CB8AC3E}">
        <p14:creationId xmlns:p14="http://schemas.microsoft.com/office/powerpoint/2010/main" val="4171336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3A3B8-D65A-4CD1-AC2C-4344F48DD797}"/>
              </a:ext>
            </a:extLst>
          </p:cNvPr>
          <p:cNvSpPr>
            <a:spLocks noGrp="1"/>
          </p:cNvSpPr>
          <p:nvPr>
            <p:ph type="title"/>
          </p:nvPr>
        </p:nvSpPr>
        <p:spPr/>
        <p:txBody>
          <a:bodyPr>
            <a:normAutofit/>
          </a:bodyPr>
          <a:lstStyle/>
          <a:p>
            <a:r>
              <a:rPr lang="en-US" sz="4400"/>
              <a:t>Parent Resources</a:t>
            </a:r>
          </a:p>
        </p:txBody>
      </p:sp>
      <p:sp>
        <p:nvSpPr>
          <p:cNvPr id="3" name="Content Placeholder 2">
            <a:extLst>
              <a:ext uri="{FF2B5EF4-FFF2-40B4-BE49-F238E27FC236}">
                <a16:creationId xmlns:a16="http://schemas.microsoft.com/office/drawing/2014/main" id="{4278E722-DBE3-4D2B-A4C2-56D712F71E68}"/>
              </a:ext>
            </a:extLst>
          </p:cNvPr>
          <p:cNvSpPr>
            <a:spLocks noGrp="1"/>
          </p:cNvSpPr>
          <p:nvPr>
            <p:ph idx="1"/>
          </p:nvPr>
        </p:nvSpPr>
        <p:spPr/>
        <p:txBody>
          <a:bodyPr/>
          <a:lstStyle/>
          <a:p>
            <a:pPr marL="305435" indent="-305435"/>
            <a:r>
              <a:rPr lang="en-US" dirty="0"/>
              <a:t>Smoke Signals Newsletter – parent information</a:t>
            </a:r>
          </a:p>
          <a:p>
            <a:pPr marL="305435" indent="-305435"/>
            <a:r>
              <a:rPr lang="en-US" dirty="0"/>
              <a:t>Morning Announcement emails – student information</a:t>
            </a:r>
          </a:p>
          <a:p>
            <a:pPr marL="305435" indent="-305435"/>
            <a:r>
              <a:rPr lang="en-US" dirty="0"/>
              <a:t>Canvas Notifications</a:t>
            </a:r>
          </a:p>
          <a:p>
            <a:pPr marL="305435" indent="-305435"/>
            <a:endParaRPr lang="en-US"/>
          </a:p>
        </p:txBody>
      </p:sp>
    </p:spTree>
    <p:extLst>
      <p:ext uri="{BB962C8B-B14F-4D97-AF65-F5344CB8AC3E}">
        <p14:creationId xmlns:p14="http://schemas.microsoft.com/office/powerpoint/2010/main" val="4168607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a:t>Program Planning</a:t>
            </a:r>
            <a:br>
              <a:rPr lang="en-US" sz="4400"/>
            </a:br>
            <a:r>
              <a:rPr lang="en-US" sz="4400"/>
              <a:t>Grade 7 to Grade 8</a:t>
            </a:r>
          </a:p>
        </p:txBody>
      </p:sp>
      <p:sp>
        <p:nvSpPr>
          <p:cNvPr id="4" name="TextBox 3">
            <a:extLst>
              <a:ext uri="{FF2B5EF4-FFF2-40B4-BE49-F238E27FC236}">
                <a16:creationId xmlns:a16="http://schemas.microsoft.com/office/drawing/2014/main" id="{CAFB0219-EA0F-487B-AF0E-7CBE08385214}"/>
              </a:ext>
            </a:extLst>
          </p:cNvPr>
          <p:cNvSpPr txBox="1"/>
          <p:nvPr/>
        </p:nvSpPr>
        <p:spPr>
          <a:xfrm>
            <a:off x="628650" y="3246120"/>
            <a:ext cx="6953836"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lvl="0" indent="-571500">
              <a:buFont typeface="Arial" panose="020B0604020202020204" pitchFamily="34" charset="0"/>
              <a:buChar char="•"/>
            </a:pPr>
            <a:r>
              <a:rPr lang="en-US" sz="3600">
                <a:solidFill>
                  <a:schemeClr val="bg1"/>
                </a:solidFill>
              </a:rPr>
              <a:t>Important dates</a:t>
            </a:r>
          </a:p>
          <a:p>
            <a:pPr marL="571500" lvl="0" indent="-571500">
              <a:buFont typeface="Arial" panose="020B0604020202020204" pitchFamily="34" charset="0"/>
              <a:buChar char="•"/>
            </a:pPr>
            <a:r>
              <a:rPr lang="en-US" sz="3600">
                <a:solidFill>
                  <a:schemeClr val="bg1"/>
                </a:solidFill>
              </a:rPr>
              <a:t>Core subject info</a:t>
            </a:r>
          </a:p>
          <a:p>
            <a:pPr marL="571500" lvl="0" indent="-571500">
              <a:buFont typeface="Arial" panose="020B0604020202020204" pitchFamily="34" charset="0"/>
              <a:buChar char="•"/>
            </a:pPr>
            <a:r>
              <a:rPr lang="en-US" sz="3600">
                <a:solidFill>
                  <a:schemeClr val="bg1"/>
                </a:solidFill>
              </a:rPr>
              <a:t>Elective considerations</a:t>
            </a:r>
          </a:p>
          <a:p>
            <a:pPr marL="571500" lvl="0" indent="-571500">
              <a:buFont typeface="Arial" panose="020B0604020202020204" pitchFamily="34" charset="0"/>
              <a:buChar char="•"/>
            </a:pPr>
            <a:endParaRPr lang="en-US" sz="3600">
              <a:solidFill>
                <a:schemeClr val="bg1"/>
              </a:solidFill>
            </a:endParaRPr>
          </a:p>
        </p:txBody>
      </p:sp>
    </p:spTree>
    <p:extLst>
      <p:ext uri="{BB962C8B-B14F-4D97-AF65-F5344CB8AC3E}">
        <p14:creationId xmlns:p14="http://schemas.microsoft.com/office/powerpoint/2010/main" val="235887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D851E-EF48-4446-8BF4-593D18040E96}"/>
              </a:ext>
            </a:extLst>
          </p:cNvPr>
          <p:cNvSpPr>
            <a:spLocks noGrp="1"/>
          </p:cNvSpPr>
          <p:nvPr>
            <p:ph type="title"/>
          </p:nvPr>
        </p:nvSpPr>
        <p:spPr/>
        <p:txBody>
          <a:bodyPr>
            <a:normAutofit/>
          </a:bodyPr>
          <a:lstStyle/>
          <a:p>
            <a:r>
              <a:rPr lang="en-US" sz="4000"/>
              <a:t>Rising 8</a:t>
            </a:r>
            <a:r>
              <a:rPr lang="en-US" sz="4000" baseline="30000"/>
              <a:t>th</a:t>
            </a:r>
            <a:r>
              <a:rPr lang="en-US" sz="4000"/>
              <a:t> graders</a:t>
            </a:r>
          </a:p>
        </p:txBody>
      </p:sp>
      <p:sp>
        <p:nvSpPr>
          <p:cNvPr id="3" name="Content Placeholder 2">
            <a:extLst>
              <a:ext uri="{FF2B5EF4-FFF2-40B4-BE49-F238E27FC236}">
                <a16:creationId xmlns:a16="http://schemas.microsoft.com/office/drawing/2014/main" id="{FE1BF8BE-D877-494E-A9A4-04778DA4FF02}"/>
              </a:ext>
            </a:extLst>
          </p:cNvPr>
          <p:cNvSpPr>
            <a:spLocks noGrp="1"/>
          </p:cNvSpPr>
          <p:nvPr>
            <p:ph idx="1"/>
          </p:nvPr>
        </p:nvSpPr>
        <p:spPr>
          <a:xfrm>
            <a:off x="334139" y="1931543"/>
            <a:ext cx="8475722" cy="4849402"/>
          </a:xfrm>
        </p:spPr>
        <p:txBody>
          <a:bodyPr>
            <a:normAutofit/>
          </a:bodyPr>
          <a:lstStyle/>
          <a:p>
            <a:pPr marL="0" marR="0" indent="0">
              <a:lnSpc>
                <a:spcPct val="107000"/>
              </a:lnSpc>
              <a:spcBef>
                <a:spcPts val="0"/>
              </a:spcBef>
              <a:spcAft>
                <a:spcPts val="0"/>
              </a:spcAft>
              <a:buNone/>
            </a:pPr>
            <a:r>
              <a:rPr lang="en-US" sz="3500" b="1">
                <a:latin typeface="Calibri"/>
                <a:ea typeface="Calibri" panose="020F0502020204030204" pitchFamily="34" charset="0"/>
                <a:cs typeface="Arial"/>
              </a:rPr>
              <a:t>Jan 27/28 </a:t>
            </a:r>
            <a:r>
              <a:rPr lang="en-US" sz="3500">
                <a:latin typeface="Calibri"/>
                <a:ea typeface="Calibri" panose="020F0502020204030204" pitchFamily="34" charset="0"/>
                <a:cs typeface="Arial"/>
              </a:rPr>
              <a:t>– Assembly overviewing academic and elective </a:t>
            </a:r>
            <a:r>
              <a:rPr lang="en-US" sz="3500">
                <a:latin typeface="Gill Sans MT"/>
                <a:ea typeface="Calibri" panose="020F0502020204030204" pitchFamily="34" charset="0"/>
                <a:cs typeface="Arial"/>
              </a:rPr>
              <a:t>courses</a:t>
            </a:r>
            <a:endParaRPr lang="en-US" sz="3000">
              <a:latin typeface="Gill Sans MT"/>
              <a:ea typeface="Calibri" panose="020F0502020204030204" pitchFamily="34" charset="0"/>
              <a:cs typeface="Arial"/>
            </a:endParaRPr>
          </a:p>
          <a:p>
            <a:pPr marL="0" indent="0">
              <a:lnSpc>
                <a:spcPct val="107000"/>
              </a:lnSpc>
              <a:spcBef>
                <a:spcPts val="0"/>
              </a:spcBef>
              <a:spcAft>
                <a:spcPts val="0"/>
              </a:spcAft>
              <a:buNone/>
            </a:pPr>
            <a:r>
              <a:rPr lang="en-US" sz="3500" b="1">
                <a:latin typeface="Calibri"/>
                <a:ea typeface="Calibri" panose="020F0502020204030204" pitchFamily="34" charset="0"/>
                <a:cs typeface="Arial"/>
              </a:rPr>
              <a:t>Jan 28 </a:t>
            </a:r>
            <a:r>
              <a:rPr lang="en-US" sz="3500">
                <a:latin typeface="Calibri"/>
                <a:ea typeface="Calibri" panose="020F0502020204030204" pitchFamily="34" charset="0"/>
                <a:cs typeface="Arial"/>
              </a:rPr>
              <a:t>– Eligible students select French or Spanish in ELA classes</a:t>
            </a:r>
            <a:endParaRPr lang="en-US" sz="3000">
              <a:latin typeface="Calibri"/>
              <a:ea typeface="Calibri" panose="020F0502020204030204" pitchFamily="34" charset="0"/>
              <a:cs typeface="Arial"/>
            </a:endParaRPr>
          </a:p>
          <a:p>
            <a:pPr marL="0" marR="0" indent="0">
              <a:lnSpc>
                <a:spcPct val="107000"/>
              </a:lnSpc>
              <a:spcBef>
                <a:spcPts val="0"/>
              </a:spcBef>
              <a:spcAft>
                <a:spcPts val="0"/>
              </a:spcAft>
              <a:buNone/>
            </a:pPr>
            <a:r>
              <a:rPr lang="en-US" sz="3500" b="1">
                <a:latin typeface="Calibri"/>
                <a:ea typeface="Calibri" panose="020F0502020204030204" pitchFamily="34" charset="0"/>
                <a:cs typeface="Arial"/>
              </a:rPr>
              <a:t>Feb 5-11</a:t>
            </a:r>
          </a:p>
          <a:p>
            <a:pPr marL="593725" lvl="2" indent="-305435">
              <a:lnSpc>
                <a:spcPct val="107000"/>
              </a:lnSpc>
              <a:spcBef>
                <a:spcPts val="0"/>
              </a:spcBef>
              <a:spcAft>
                <a:spcPts val="0"/>
              </a:spcAft>
            </a:pPr>
            <a:r>
              <a:rPr lang="en-US" sz="3100">
                <a:latin typeface="Calibri"/>
                <a:ea typeface="Calibri" panose="020F0502020204030204" pitchFamily="34" charset="0"/>
                <a:cs typeface="Arial"/>
              </a:rPr>
              <a:t>Acknowledge/Verify Courses in portal</a:t>
            </a:r>
            <a:endParaRPr lang="en-US" sz="3100">
              <a:latin typeface="Calibri" panose="020F0502020204030204" pitchFamily="34" charset="0"/>
              <a:ea typeface="Calibri" panose="020F0502020204030204" pitchFamily="34" charset="0"/>
              <a:cs typeface="Arial"/>
            </a:endParaRPr>
          </a:p>
          <a:p>
            <a:pPr marL="593725" lvl="2" indent="-305435">
              <a:lnSpc>
                <a:spcPct val="107000"/>
              </a:lnSpc>
              <a:spcBef>
                <a:spcPts val="0"/>
              </a:spcBef>
              <a:spcAft>
                <a:spcPts val="0"/>
              </a:spcAft>
            </a:pPr>
            <a:r>
              <a:rPr lang="en-US" sz="3100">
                <a:latin typeface="Calibri"/>
                <a:ea typeface="Calibri" panose="020F0502020204030204" pitchFamily="34" charset="0"/>
                <a:cs typeface="Arial"/>
              </a:rPr>
              <a:t>Students must Complete Forms survey to request changes</a:t>
            </a:r>
            <a:endParaRPr lang="en-US" sz="2600">
              <a:latin typeface="Calibri" panose="020F0502020204030204" pitchFamily="34" charset="0"/>
              <a:ea typeface="Calibri" panose="020F0502020204030204" pitchFamily="34" charset="0"/>
              <a:cs typeface="Arial"/>
            </a:endParaRPr>
          </a:p>
          <a:p>
            <a:pPr marL="305435" indent="-305435"/>
            <a:endParaRPr lang="en-US"/>
          </a:p>
        </p:txBody>
      </p:sp>
    </p:spTree>
    <p:extLst>
      <p:ext uri="{BB962C8B-B14F-4D97-AF65-F5344CB8AC3E}">
        <p14:creationId xmlns:p14="http://schemas.microsoft.com/office/powerpoint/2010/main" val="421899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D096-D196-49F8-9918-86CC106A8397}"/>
              </a:ext>
            </a:extLst>
          </p:cNvPr>
          <p:cNvSpPr>
            <a:spLocks noGrp="1"/>
          </p:cNvSpPr>
          <p:nvPr>
            <p:ph type="title"/>
          </p:nvPr>
        </p:nvSpPr>
        <p:spPr>
          <a:xfrm>
            <a:off x="581192" y="529324"/>
            <a:ext cx="7989752" cy="1327743"/>
          </a:xfrm>
        </p:spPr>
        <p:txBody>
          <a:bodyPr>
            <a:normAutofit/>
          </a:bodyPr>
          <a:lstStyle/>
          <a:p>
            <a:r>
              <a:rPr lang="en-US" sz="3600">
                <a:ea typeface="+mj-lt"/>
                <a:cs typeface="+mj-lt"/>
              </a:rPr>
              <a:t>CoRE SUBJECTS</a:t>
            </a:r>
            <a:br>
              <a:rPr lang="en-US">
                <a:ea typeface="+mj-lt"/>
                <a:cs typeface="+mj-lt"/>
              </a:rPr>
            </a:br>
            <a:r>
              <a:rPr lang="en-US" sz="2000">
                <a:ea typeface="+mj-lt"/>
                <a:cs typeface="+mj-lt"/>
              </a:rPr>
              <a:t>offered as Academic, honors, special education</a:t>
            </a:r>
            <a:endParaRPr lang="en-US" sz="2000"/>
          </a:p>
        </p:txBody>
      </p:sp>
      <p:sp>
        <p:nvSpPr>
          <p:cNvPr id="4" name="TextBox 3">
            <a:extLst>
              <a:ext uri="{FF2B5EF4-FFF2-40B4-BE49-F238E27FC236}">
                <a16:creationId xmlns:a16="http://schemas.microsoft.com/office/drawing/2014/main" id="{588418C3-FD08-4A19-BE83-E9937585ADDC}"/>
              </a:ext>
            </a:extLst>
          </p:cNvPr>
          <p:cNvSpPr txBox="1"/>
          <p:nvPr/>
        </p:nvSpPr>
        <p:spPr>
          <a:xfrm>
            <a:off x="195533" y="1848929"/>
            <a:ext cx="8752935"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u="sng">
                <a:solidFill>
                  <a:srgbClr val="3D3D3D"/>
                </a:solidFill>
                <a:latin typeface="Gill Sans MT"/>
              </a:rPr>
              <a:t>ELA</a:t>
            </a:r>
            <a:r>
              <a:rPr lang="en-US" sz="2600">
                <a:solidFill>
                  <a:srgbClr val="3D3D3D"/>
                </a:solidFill>
                <a:latin typeface="Gill Sans MT"/>
              </a:rPr>
              <a:t> </a:t>
            </a:r>
            <a:endParaRPr lang="en-US" sz="2600">
              <a:solidFill>
                <a:srgbClr val="000000"/>
              </a:solidFill>
              <a:ea typeface="+mn-lt"/>
              <a:cs typeface="+mn-lt"/>
            </a:endParaRPr>
          </a:p>
          <a:p>
            <a:r>
              <a:rPr lang="en-US" sz="2600">
                <a:solidFill>
                  <a:srgbClr val="3D3D3D"/>
                </a:solidFill>
                <a:ea typeface="+mn-lt"/>
                <a:cs typeface="+mn-lt"/>
              </a:rPr>
              <a:t>     -I</a:t>
            </a:r>
            <a:r>
              <a:rPr lang="en-US" sz="2600">
                <a:ea typeface="+mn-lt"/>
                <a:cs typeface="+mn-lt"/>
              </a:rPr>
              <a:t>ntegrates reading, writing, research and speech rhetoric</a:t>
            </a:r>
          </a:p>
          <a:p>
            <a:r>
              <a:rPr lang="en-US" sz="2600">
                <a:solidFill>
                  <a:srgbClr val="3D3D3D"/>
                </a:solidFill>
                <a:latin typeface="Gill Sans MT"/>
                <a:ea typeface="&amp;quot"/>
                <a:cs typeface="&amp;quot"/>
              </a:rPr>
              <a:t>     </a:t>
            </a:r>
            <a:r>
              <a:rPr lang="en-US" sz="2600" b="0" i="0" u="none" strike="noStrike">
                <a:solidFill>
                  <a:srgbClr val="3D3D3D"/>
                </a:solidFill>
                <a:latin typeface="Gill Sans MT"/>
                <a:ea typeface="&amp;quot"/>
                <a:cs typeface="&amp;quot"/>
              </a:rPr>
              <a:t>-</a:t>
            </a:r>
            <a:r>
              <a:rPr lang="en-US" sz="2600">
                <a:solidFill>
                  <a:srgbClr val="3D3D3D"/>
                </a:solidFill>
                <a:latin typeface="Gill Sans MT"/>
                <a:ea typeface="&amp;quot"/>
                <a:cs typeface="&amp;quot"/>
              </a:rPr>
              <a:t>I</a:t>
            </a:r>
            <a:r>
              <a:rPr lang="en-US" sz="2600">
                <a:ea typeface="+mn-lt"/>
                <a:cs typeface="+mn-lt"/>
              </a:rPr>
              <a:t>n forms of short stories, novels, poetry, dramas and film</a:t>
            </a:r>
            <a:endParaRPr lang="en-US" sz="2600" b="0" i="0" u="none" strike="noStrike">
              <a:latin typeface="Gill Sans MT"/>
              <a:ea typeface="&amp;quot"/>
              <a:cs typeface="&amp;quot"/>
            </a:endParaRPr>
          </a:p>
          <a:p>
            <a:pPr algn="l" rtl="0"/>
            <a:r>
              <a:rPr lang="en-US" sz="2600" b="0" i="0" u="sng" strike="noStrike">
                <a:solidFill>
                  <a:srgbClr val="3D3D3D"/>
                </a:solidFill>
                <a:latin typeface="Gill Sans MT"/>
                <a:ea typeface="&amp;quot"/>
                <a:cs typeface="&amp;quot"/>
              </a:rPr>
              <a:t>Science</a:t>
            </a:r>
            <a:r>
              <a:rPr lang="en-US" sz="2600" b="0" i="0" u="sng" strike="noStrike">
                <a:latin typeface="Gill Sans MT"/>
                <a:ea typeface="&amp;quot"/>
                <a:cs typeface="&amp;quot"/>
              </a:rPr>
              <a:t>​</a:t>
            </a:r>
            <a:endParaRPr lang="en-US" sz="2600" b="0" i="0" u="sng" strike="noStrike">
              <a:solidFill>
                <a:srgbClr val="3D3D3D"/>
              </a:solidFill>
              <a:latin typeface="Gill Sans MT"/>
              <a:ea typeface="&amp;quot"/>
              <a:cs typeface="&amp;quot"/>
            </a:endParaRPr>
          </a:p>
          <a:p>
            <a:pPr lvl="1"/>
            <a:r>
              <a:rPr lang="en-US" sz="2600" b="0" i="0" u="none" strike="noStrike">
                <a:solidFill>
                  <a:srgbClr val="3D3D3D"/>
                </a:solidFill>
                <a:latin typeface="Gill Sans MT"/>
                <a:ea typeface="&amp;quot"/>
                <a:cs typeface="&amp;quot"/>
              </a:rPr>
              <a:t>-</a:t>
            </a:r>
            <a:r>
              <a:rPr lang="en-US" sz="2600">
                <a:solidFill>
                  <a:srgbClr val="3D3D3D"/>
                </a:solidFill>
                <a:latin typeface="Gill Sans MT"/>
                <a:ea typeface="&amp;quot"/>
                <a:cs typeface="&amp;quot"/>
              </a:rPr>
              <a:t>Focuses on Matter, Forces and Motion, Astronomy and the Human body</a:t>
            </a:r>
            <a:endParaRPr lang="en-US" sz="2600" b="0" i="0" u="none" strike="noStrike">
              <a:latin typeface="Gill Sans MT"/>
              <a:ea typeface="&amp;quot"/>
              <a:cs typeface="&amp;quot"/>
            </a:endParaRPr>
          </a:p>
          <a:p>
            <a:pPr algn="l" rtl="0"/>
            <a:r>
              <a:rPr lang="en-US" sz="2600" b="0" i="0" u="sng" strike="noStrike">
                <a:solidFill>
                  <a:srgbClr val="3D3D3D"/>
                </a:solidFill>
                <a:latin typeface="Gill Sans MT"/>
                <a:ea typeface="&amp;quot"/>
                <a:cs typeface="&amp;quot"/>
              </a:rPr>
              <a:t>Social Studies</a:t>
            </a:r>
            <a:r>
              <a:rPr lang="en-US" sz="2600" b="0" i="0" u="sng" strike="noStrike">
                <a:latin typeface="Gill Sans MT"/>
                <a:ea typeface="&amp;quot"/>
                <a:cs typeface="&amp;quot"/>
              </a:rPr>
              <a:t>​</a:t>
            </a:r>
          </a:p>
          <a:p>
            <a:pPr lvl="1"/>
            <a:r>
              <a:rPr lang="en-US" sz="2600" b="0" i="0" u="none" strike="noStrike">
                <a:solidFill>
                  <a:srgbClr val="3D3D3D"/>
                </a:solidFill>
                <a:latin typeface="Gill Sans MT"/>
                <a:ea typeface="&amp;quot"/>
                <a:cs typeface="&amp;quot"/>
              </a:rPr>
              <a:t>-</a:t>
            </a:r>
            <a:r>
              <a:rPr lang="en-US" sz="2600">
                <a:solidFill>
                  <a:srgbClr val="3D3D3D"/>
                </a:solidFill>
                <a:latin typeface="Gill Sans MT"/>
                <a:ea typeface="&amp;quot"/>
                <a:cs typeface="&amp;quot"/>
              </a:rPr>
              <a:t>Covers </a:t>
            </a:r>
            <a:r>
              <a:rPr lang="en-US" sz="2600">
                <a:ea typeface="+mn-lt"/>
                <a:cs typeface="+mn-lt"/>
              </a:rPr>
              <a:t>US History</a:t>
            </a:r>
            <a:r>
              <a:rPr lang="en-US" sz="2600">
                <a:latin typeface="Gill Sans MT"/>
                <a:ea typeface="+mn-lt"/>
                <a:cs typeface="+mn-lt"/>
              </a:rPr>
              <a:t> from </a:t>
            </a:r>
            <a:r>
              <a:rPr lang="en-US" sz="2600">
                <a:latin typeface="Gill Sans MT"/>
                <a:ea typeface="&amp;quot"/>
                <a:cs typeface="&amp;quot"/>
              </a:rPr>
              <a:t>17th century through 19th </a:t>
            </a:r>
            <a:r>
              <a:rPr lang="en-US" sz="2600">
                <a:solidFill>
                  <a:srgbClr val="3D3D3D"/>
                </a:solidFill>
                <a:latin typeface="Gill Sans MT"/>
                <a:ea typeface="&amp;quot"/>
                <a:cs typeface="&amp;quot"/>
              </a:rPr>
              <a:t>century</a:t>
            </a:r>
            <a:endParaRPr lang="en-US" sz="2600" b="0" i="0" u="none" strike="noStrike">
              <a:latin typeface="Gill Sans MT"/>
              <a:ea typeface="&amp;quot"/>
              <a:cs typeface="&amp;quot"/>
            </a:endParaRPr>
          </a:p>
          <a:p>
            <a:pPr algn="l"/>
            <a:r>
              <a:rPr lang="en-US" sz="2600" b="0" i="0" u="sng" strike="noStrike">
                <a:solidFill>
                  <a:srgbClr val="3D3D3D"/>
                </a:solidFill>
                <a:latin typeface="Gill Sans MT"/>
                <a:ea typeface="&amp;quot"/>
                <a:cs typeface="&amp;quot"/>
              </a:rPr>
              <a:t>World Language/Reading </a:t>
            </a:r>
            <a:r>
              <a:rPr lang="en-US" sz="2600" u="sng">
                <a:solidFill>
                  <a:srgbClr val="3D3D3D"/>
                </a:solidFill>
                <a:latin typeface="Gill Sans MT"/>
                <a:ea typeface="&amp;quot"/>
                <a:cs typeface="&amp;quot"/>
              </a:rPr>
              <a:t>8</a:t>
            </a:r>
            <a:r>
              <a:rPr lang="en-US" sz="2600" b="0" i="0" u="sng" strike="noStrike">
                <a:latin typeface="Gill Sans MT"/>
                <a:ea typeface="&amp;quot"/>
                <a:cs typeface="&amp;quot"/>
              </a:rPr>
              <a:t>​</a:t>
            </a:r>
            <a:endParaRPr lang="en-US" sz="2600" u="sng"/>
          </a:p>
          <a:p>
            <a:pPr lvl="1"/>
            <a:r>
              <a:rPr lang="en-US" sz="2600" b="0" i="0" u="none" strike="noStrike">
                <a:solidFill>
                  <a:srgbClr val="3D3D3D"/>
                </a:solidFill>
                <a:latin typeface="Gill Sans MT"/>
                <a:ea typeface="&amp;quot"/>
                <a:cs typeface="&amp;quot"/>
              </a:rPr>
              <a:t>-Spanish</a:t>
            </a:r>
            <a:r>
              <a:rPr lang="en-US" sz="2600">
                <a:solidFill>
                  <a:srgbClr val="3D3D3D"/>
                </a:solidFill>
                <a:latin typeface="Gill Sans MT"/>
                <a:ea typeface="&amp;quot"/>
                <a:cs typeface="&amp;quot"/>
              </a:rPr>
              <a:t> 1</a:t>
            </a:r>
            <a:r>
              <a:rPr lang="en-US" sz="2600" b="0" i="0" u="none" strike="noStrike">
                <a:solidFill>
                  <a:srgbClr val="3D3D3D"/>
                </a:solidFill>
                <a:latin typeface="Gill Sans MT"/>
                <a:ea typeface="&amp;quot"/>
                <a:cs typeface="&amp;quot"/>
              </a:rPr>
              <a:t> or French</a:t>
            </a:r>
            <a:r>
              <a:rPr lang="en-US" sz="2600">
                <a:solidFill>
                  <a:srgbClr val="3D3D3D"/>
                </a:solidFill>
                <a:latin typeface="Gill Sans MT"/>
                <a:ea typeface="&amp;quot"/>
                <a:cs typeface="&amp;quot"/>
              </a:rPr>
              <a:t> 1</a:t>
            </a:r>
            <a:r>
              <a:rPr lang="en-US" sz="2800">
                <a:solidFill>
                  <a:srgbClr val="3D3D3D"/>
                </a:solidFill>
                <a:latin typeface="Gill Sans MT"/>
                <a:ea typeface="&amp;quot"/>
                <a:cs typeface="&amp;quot"/>
              </a:rPr>
              <a:t> </a:t>
            </a:r>
            <a:endParaRPr lang="en-US" sz="2800" cap="all"/>
          </a:p>
        </p:txBody>
      </p:sp>
    </p:spTree>
    <p:extLst>
      <p:ext uri="{BB962C8B-B14F-4D97-AF65-F5344CB8AC3E}">
        <p14:creationId xmlns:p14="http://schemas.microsoft.com/office/powerpoint/2010/main" val="168568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42095-DCD1-4B9D-888E-C09EA52D4FBA}"/>
              </a:ext>
            </a:extLst>
          </p:cNvPr>
          <p:cNvSpPr>
            <a:spLocks noGrp="1"/>
          </p:cNvSpPr>
          <p:nvPr>
            <p:ph type="title"/>
          </p:nvPr>
        </p:nvSpPr>
        <p:spPr>
          <a:xfrm>
            <a:off x="493403" y="788420"/>
            <a:ext cx="8272212" cy="1013800"/>
          </a:xfrm>
        </p:spPr>
        <p:txBody>
          <a:bodyPr vert="horz" lIns="91440" tIns="45720" rIns="91440" bIns="45720" rtlCol="0" anchor="b">
            <a:normAutofit fontScale="90000"/>
          </a:bodyPr>
          <a:lstStyle/>
          <a:p>
            <a:pPr>
              <a:lnSpc>
                <a:spcPct val="90000"/>
              </a:lnSpc>
            </a:pPr>
            <a:r>
              <a:rPr lang="en-US">
                <a:solidFill>
                  <a:srgbClr val="FFFEFF"/>
                </a:solidFill>
              </a:rPr>
              <a:t>CoRE SUBJECTS </a:t>
            </a:r>
            <a:br>
              <a:rPr lang="en-US"/>
            </a:br>
            <a:r>
              <a:rPr lang="en-US">
                <a:solidFill>
                  <a:srgbClr val="FFFEFF"/>
                </a:solidFill>
              </a:rPr>
              <a:t>MATH</a:t>
            </a:r>
            <a:br>
              <a:rPr lang="en-US" sz="2200"/>
            </a:br>
            <a:endParaRPr lang="en-US" sz="2200">
              <a:solidFill>
                <a:srgbClr val="FFFEFF"/>
              </a:solidFill>
            </a:endParaRPr>
          </a:p>
        </p:txBody>
      </p:sp>
      <p:sp>
        <p:nvSpPr>
          <p:cNvPr id="4" name="TextBox 3">
            <a:extLst>
              <a:ext uri="{FF2B5EF4-FFF2-40B4-BE49-F238E27FC236}">
                <a16:creationId xmlns:a16="http://schemas.microsoft.com/office/drawing/2014/main" id="{AD317EF2-383B-4E85-B809-4D8F69217367}"/>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aphicFrame>
        <p:nvGraphicFramePr>
          <p:cNvPr id="8" name="TextBox 4">
            <a:extLst>
              <a:ext uri="{FF2B5EF4-FFF2-40B4-BE49-F238E27FC236}">
                <a16:creationId xmlns:a16="http://schemas.microsoft.com/office/drawing/2014/main" id="{4CDC1274-CF39-4083-8D3E-722893EF4663}"/>
              </a:ext>
            </a:extLst>
          </p:cNvPr>
          <p:cNvGraphicFramePr/>
          <p:nvPr>
            <p:extLst>
              <p:ext uri="{D42A27DB-BD31-4B8C-83A1-F6EECF244321}">
                <p14:modId xmlns:p14="http://schemas.microsoft.com/office/powerpoint/2010/main" val="1220200044"/>
              </p:ext>
            </p:extLst>
          </p:nvPr>
        </p:nvGraphicFramePr>
        <p:xfrm>
          <a:off x="435768" y="2181225"/>
          <a:ext cx="8272463"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6773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40">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47" name="Rectangle 46">
            <a:extLst>
              <a:ext uri="{FF2B5EF4-FFF2-40B4-BE49-F238E27FC236}">
                <a16:creationId xmlns:a16="http://schemas.microsoft.com/office/drawing/2014/main" id="{F9CD4BEB-C391-4F7E-9838-95411A832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9144000" cy="6134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098669-3137-43F4-8C60-465F43F5819D}"/>
              </a:ext>
            </a:extLst>
          </p:cNvPr>
          <p:cNvSpPr>
            <a:spLocks noGrp="1"/>
          </p:cNvSpPr>
          <p:nvPr>
            <p:ph type="title"/>
          </p:nvPr>
        </p:nvSpPr>
        <p:spPr>
          <a:xfrm>
            <a:off x="435893" y="723901"/>
            <a:ext cx="8245162" cy="1428750"/>
          </a:xfrm>
        </p:spPr>
        <p:txBody>
          <a:bodyPr vert="horz" lIns="91440" tIns="45720" rIns="91440" bIns="45720" rtlCol="0" anchor="b">
            <a:normAutofit/>
          </a:bodyPr>
          <a:lstStyle/>
          <a:p>
            <a:r>
              <a:rPr lang="en-US" sz="3600">
                <a:solidFill>
                  <a:schemeClr val="accent1"/>
                </a:solidFill>
              </a:rPr>
              <a:t>Electives</a:t>
            </a:r>
            <a:br>
              <a:rPr lang="en-US" sz="3600">
                <a:solidFill>
                  <a:schemeClr val="accent1"/>
                </a:solidFill>
              </a:rPr>
            </a:br>
            <a:endParaRPr lang="en-US" sz="3600">
              <a:solidFill>
                <a:schemeClr val="accent1"/>
              </a:solidFill>
            </a:endParaRPr>
          </a:p>
        </p:txBody>
      </p:sp>
      <p:graphicFrame>
        <p:nvGraphicFramePr>
          <p:cNvPr id="4" name="Table 3">
            <a:extLst>
              <a:ext uri="{FF2B5EF4-FFF2-40B4-BE49-F238E27FC236}">
                <a16:creationId xmlns:a16="http://schemas.microsoft.com/office/drawing/2014/main" id="{E3D5A395-C765-4DD6-BE69-AE8016AE7CE9}"/>
              </a:ext>
            </a:extLst>
          </p:cNvPr>
          <p:cNvGraphicFramePr>
            <a:graphicFrameLocks noGrp="1"/>
          </p:cNvGraphicFramePr>
          <p:nvPr>
            <p:extLst>
              <p:ext uri="{D42A27DB-BD31-4B8C-83A1-F6EECF244321}">
                <p14:modId xmlns:p14="http://schemas.microsoft.com/office/powerpoint/2010/main" val="2646952650"/>
              </p:ext>
            </p:extLst>
          </p:nvPr>
        </p:nvGraphicFramePr>
        <p:xfrm>
          <a:off x="100641" y="1768415"/>
          <a:ext cx="8934134" cy="2739269"/>
        </p:xfrm>
        <a:graphic>
          <a:graphicData uri="http://schemas.openxmlformats.org/drawingml/2006/table">
            <a:tbl>
              <a:tblPr firstRow="1" bandRow="1">
                <a:noFill/>
                <a:tableStyleId>{5C22544A-7EE6-4342-B048-85BDC9FD1C3A}</a:tableStyleId>
              </a:tblPr>
              <a:tblGrid>
                <a:gridCol w="1384687">
                  <a:extLst>
                    <a:ext uri="{9D8B030D-6E8A-4147-A177-3AD203B41FA5}">
                      <a16:colId xmlns:a16="http://schemas.microsoft.com/office/drawing/2014/main" val="1888085292"/>
                    </a:ext>
                  </a:extLst>
                </a:gridCol>
                <a:gridCol w="1505095">
                  <a:extLst>
                    <a:ext uri="{9D8B030D-6E8A-4147-A177-3AD203B41FA5}">
                      <a16:colId xmlns:a16="http://schemas.microsoft.com/office/drawing/2014/main" val="404348639"/>
                    </a:ext>
                  </a:extLst>
                </a:gridCol>
                <a:gridCol w="1224142">
                  <a:extLst>
                    <a:ext uri="{9D8B030D-6E8A-4147-A177-3AD203B41FA5}">
                      <a16:colId xmlns:a16="http://schemas.microsoft.com/office/drawing/2014/main" val="1937751503"/>
                    </a:ext>
                  </a:extLst>
                </a:gridCol>
                <a:gridCol w="1364618">
                  <a:extLst>
                    <a:ext uri="{9D8B030D-6E8A-4147-A177-3AD203B41FA5}">
                      <a16:colId xmlns:a16="http://schemas.microsoft.com/office/drawing/2014/main" val="592225698"/>
                    </a:ext>
                  </a:extLst>
                </a:gridCol>
                <a:gridCol w="1806114">
                  <a:extLst>
                    <a:ext uri="{9D8B030D-6E8A-4147-A177-3AD203B41FA5}">
                      <a16:colId xmlns:a16="http://schemas.microsoft.com/office/drawing/2014/main" val="370207592"/>
                    </a:ext>
                  </a:extLst>
                </a:gridCol>
                <a:gridCol w="1649478">
                  <a:extLst>
                    <a:ext uri="{9D8B030D-6E8A-4147-A177-3AD203B41FA5}">
                      <a16:colId xmlns:a16="http://schemas.microsoft.com/office/drawing/2014/main" val="3362219379"/>
                    </a:ext>
                  </a:extLst>
                </a:gridCol>
              </a:tblGrid>
              <a:tr h="1341943">
                <a:tc>
                  <a:txBody>
                    <a:bodyPr/>
                    <a:lstStyle/>
                    <a:p>
                      <a:pPr algn="ctr" rtl="0" fontAlgn="base"/>
                      <a:r>
                        <a:rPr lang="en-US" sz="2000" b="1">
                          <a:solidFill>
                            <a:srgbClr val="FFFFFF"/>
                          </a:solidFill>
                          <a:effectLst/>
                        </a:rPr>
                        <a:t>Health/</a:t>
                      </a:r>
                    </a:p>
                    <a:p>
                      <a:pPr lvl="0" algn="ctr">
                        <a:buNone/>
                      </a:pPr>
                      <a:r>
                        <a:rPr lang="en-US" sz="2000" b="1">
                          <a:solidFill>
                            <a:srgbClr val="FFFFFF"/>
                          </a:solidFill>
                          <a:effectLst/>
                        </a:rPr>
                        <a:t>PE​</a:t>
                      </a:r>
                    </a:p>
                    <a:p>
                      <a:pPr algn="ctr" rtl="0" fontAlgn="base"/>
                      <a:endParaRPr lang="en-US" sz="2000" b="1">
                        <a:solidFill>
                          <a:srgbClr val="FFFFFF"/>
                        </a:solidFill>
                        <a:effectLst/>
                      </a:endParaRPr>
                    </a:p>
                  </a:txBody>
                  <a:tcPr marL="148438" marR="89063" marT="89063" marB="89063">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rtl="0" fontAlgn="base"/>
                      <a:r>
                        <a:rPr lang="en-US" sz="2000" b="1">
                          <a:solidFill>
                            <a:srgbClr val="FFFFFF"/>
                          </a:solidFill>
                          <a:effectLst/>
                        </a:rPr>
                        <a:t>Music​</a:t>
                      </a:r>
                      <a:endParaRPr lang="en-US" sz="2000" b="1" i="0">
                        <a:solidFill>
                          <a:srgbClr val="FFFFFF"/>
                        </a:solidFill>
                        <a:effectLst/>
                      </a:endParaRP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rtl="0" fontAlgn="base"/>
                      <a:r>
                        <a:rPr lang="en-US" sz="2000" b="1">
                          <a:solidFill>
                            <a:srgbClr val="FFFFFF"/>
                          </a:solidFill>
                          <a:effectLst/>
                        </a:rPr>
                        <a:t>Art​/Pen</a:t>
                      </a:r>
                    </a:p>
                    <a:p>
                      <a:pPr algn="ctr" rtl="0" fontAlgn="base"/>
                      <a:endParaRPr lang="en-US" sz="2000" b="1">
                        <a:solidFill>
                          <a:srgbClr val="FFFFFF"/>
                        </a:solidFill>
                        <a:effectLst/>
                      </a:endParaRP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rtl="0" fontAlgn="base"/>
                      <a:r>
                        <a:rPr lang="en-US" sz="2000" b="1">
                          <a:solidFill>
                            <a:srgbClr val="FFFFFF"/>
                          </a:solidFill>
                          <a:effectLst/>
                        </a:rPr>
                        <a:t>Tech Ed </a:t>
                      </a:r>
                      <a:endParaRPr lang="en-US" sz="2000" b="1" i="0">
                        <a:solidFill>
                          <a:srgbClr val="FFFFFF"/>
                        </a:solidFill>
                        <a:effectLst/>
                      </a:endParaRP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rtl="0" fontAlgn="base"/>
                      <a:r>
                        <a:rPr lang="en-US" sz="2000" b="1">
                          <a:solidFill>
                            <a:srgbClr val="FFFFFF"/>
                          </a:solidFill>
                          <a:effectLst/>
                        </a:rPr>
                        <a:t>Family &amp; Consumer Science ​</a:t>
                      </a:r>
                      <a:endParaRPr lang="en-US" sz="2000" b="1" i="0">
                        <a:solidFill>
                          <a:srgbClr val="FFFFFF"/>
                        </a:solidFill>
                        <a:effectLst/>
                      </a:endParaRP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rtl="0" fontAlgn="base"/>
                      <a:r>
                        <a:rPr lang="en-US" sz="2000" b="1">
                          <a:solidFill>
                            <a:srgbClr val="FFFFFF"/>
                          </a:solidFill>
                          <a:effectLst/>
                        </a:rPr>
                        <a:t>Integrated Tech</a:t>
                      </a:r>
                    </a:p>
                  </a:txBody>
                  <a:tcPr marL="148438" marR="89063" marT="89063" marB="89063">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809145204"/>
                  </a:ext>
                </a:extLst>
              </a:tr>
              <a:tr h="987543">
                <a:tc>
                  <a:txBody>
                    <a:bodyPr/>
                    <a:lstStyle/>
                    <a:p>
                      <a:pPr algn="l" rtl="0" fontAlgn="base"/>
                      <a:r>
                        <a:rPr lang="en-US" sz="2000">
                          <a:solidFill>
                            <a:schemeClr val="tx1">
                              <a:lumMod val="85000"/>
                              <a:lumOff val="15000"/>
                            </a:schemeClr>
                          </a:solidFill>
                          <a:effectLst/>
                        </a:rPr>
                        <a:t>Health/PE 8</a:t>
                      </a:r>
                      <a:endParaRPr lang="en-US" sz="2000" b="0" i="0">
                        <a:solidFill>
                          <a:schemeClr val="tx1">
                            <a:lumMod val="85000"/>
                            <a:lumOff val="15000"/>
                          </a:schemeClr>
                        </a:solidFill>
                        <a:effectLst/>
                      </a:endParaRPr>
                    </a:p>
                  </a:txBody>
                  <a:tcPr marL="148438" marR="89063" marT="89063" marB="89063">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l" rtl="0" fontAlgn="base"/>
                      <a:r>
                        <a:rPr lang="en-US" sz="2000">
                          <a:solidFill>
                            <a:schemeClr val="tx1">
                              <a:lumMod val="85000"/>
                              <a:lumOff val="15000"/>
                            </a:schemeClr>
                          </a:solidFill>
                          <a:effectLst/>
                        </a:rPr>
                        <a:t>Band 8</a:t>
                      </a:r>
                    </a:p>
                    <a:p>
                      <a:pPr lvl="0" algn="l">
                        <a:buNone/>
                      </a:pPr>
                      <a:r>
                        <a:rPr lang="en-US" sz="2000">
                          <a:solidFill>
                            <a:schemeClr val="tx1">
                              <a:lumMod val="85000"/>
                              <a:lumOff val="15000"/>
                            </a:schemeClr>
                          </a:solidFill>
                          <a:effectLst/>
                        </a:rPr>
                        <a:t>Chorus 8</a:t>
                      </a:r>
                    </a:p>
                    <a:p>
                      <a:pPr lvl="0" algn="l">
                        <a:buNone/>
                      </a:pPr>
                      <a:r>
                        <a:rPr lang="en-US" sz="2000">
                          <a:solidFill>
                            <a:schemeClr val="tx1">
                              <a:lumMod val="85000"/>
                              <a:lumOff val="15000"/>
                            </a:schemeClr>
                          </a:solidFill>
                          <a:effectLst/>
                        </a:rPr>
                        <a:t>Orch 8</a:t>
                      </a:r>
                    </a:p>
                    <a:p>
                      <a:pPr lvl="0" algn="l">
                        <a:buNone/>
                      </a:pPr>
                      <a:r>
                        <a:rPr lang="en-US" sz="2000">
                          <a:solidFill>
                            <a:schemeClr val="tx1">
                              <a:lumMod val="85000"/>
                              <a:lumOff val="15000"/>
                            </a:schemeClr>
                          </a:solidFill>
                          <a:effectLst/>
                        </a:rPr>
                        <a:t>Expl. Music</a:t>
                      </a: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l" rtl="0" fontAlgn="base"/>
                      <a:r>
                        <a:rPr lang="en-US" sz="2000">
                          <a:solidFill>
                            <a:schemeClr val="tx1">
                              <a:lumMod val="85000"/>
                              <a:lumOff val="15000"/>
                            </a:schemeClr>
                          </a:solidFill>
                          <a:effectLst/>
                        </a:rPr>
                        <a:t>Modern Art &amp; Design</a:t>
                      </a:r>
                    </a:p>
                    <a:p>
                      <a:pPr lvl="0" algn="l">
                        <a:buNone/>
                      </a:pPr>
                      <a:r>
                        <a:rPr lang="en-US" sz="2000">
                          <a:solidFill>
                            <a:schemeClr val="tx1">
                              <a:lumMod val="85000"/>
                              <a:lumOff val="15000"/>
                            </a:schemeClr>
                          </a:solidFill>
                          <a:effectLst/>
                        </a:rPr>
                        <a:t>* PEN</a:t>
                      </a: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l" rtl="0" fontAlgn="base"/>
                      <a:r>
                        <a:rPr lang="en-US" sz="2000" b="0" i="0" u="none" strike="noStrike" noProof="0">
                          <a:solidFill>
                            <a:schemeClr val="tx1">
                              <a:lumMod val="85000"/>
                              <a:lumOff val="15000"/>
                            </a:schemeClr>
                          </a:solidFill>
                          <a:effectLst/>
                          <a:latin typeface="Gill Sans MT"/>
                        </a:rPr>
                        <a:t>Princ of </a:t>
                      </a:r>
                      <a:endParaRPr lang="en-US" sz="2000" b="0" i="0" u="none" strike="noStrike" noProof="0">
                        <a:effectLst/>
                        <a:latin typeface="Gill Sans MT"/>
                      </a:endParaRPr>
                    </a:p>
                    <a:p>
                      <a:pPr lvl="0" algn="l">
                        <a:buNone/>
                      </a:pPr>
                      <a:r>
                        <a:rPr lang="en-US" sz="2000" b="0" i="0" u="none" strike="noStrike" noProof="0">
                          <a:solidFill>
                            <a:schemeClr val="tx1">
                              <a:lumMod val="85000"/>
                              <a:lumOff val="15000"/>
                            </a:schemeClr>
                          </a:solidFill>
                          <a:effectLst/>
                          <a:latin typeface="Gill Sans MT"/>
                        </a:rPr>
                        <a:t>Engr</a:t>
                      </a:r>
                      <a:endParaRPr lang="en-US" sz="2000">
                        <a:solidFill>
                          <a:schemeClr val="tx1">
                            <a:lumMod val="85000"/>
                            <a:lumOff val="15000"/>
                          </a:schemeClr>
                        </a:solidFill>
                        <a:effectLst/>
                      </a:endParaRP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l" rtl="0" fontAlgn="base"/>
                      <a:r>
                        <a:rPr lang="en-US" sz="2000">
                          <a:solidFill>
                            <a:schemeClr val="tx1">
                              <a:lumMod val="85000"/>
                              <a:lumOff val="15000"/>
                            </a:schemeClr>
                          </a:solidFill>
                          <a:effectLst/>
                        </a:rPr>
                        <a:t>FCS 2</a:t>
                      </a:r>
                    </a:p>
                  </a:txBody>
                  <a:tcPr marL="148438" marR="89063" marT="89063" marB="89063">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l" rtl="0" fontAlgn="base"/>
                      <a:r>
                        <a:rPr lang="en-US" sz="2000">
                          <a:solidFill>
                            <a:schemeClr val="tx1">
                              <a:lumMod val="85000"/>
                              <a:lumOff val="15000"/>
                            </a:schemeClr>
                          </a:solidFill>
                          <a:effectLst/>
                        </a:rPr>
                        <a:t>Integrated </a:t>
                      </a:r>
                      <a:endParaRPr lang="en-US"/>
                    </a:p>
                    <a:p>
                      <a:pPr lvl="0" algn="l">
                        <a:buNone/>
                      </a:pPr>
                      <a:r>
                        <a:rPr lang="en-US" sz="2000">
                          <a:solidFill>
                            <a:schemeClr val="tx1">
                              <a:lumMod val="85000"/>
                              <a:lumOff val="15000"/>
                            </a:schemeClr>
                          </a:solidFill>
                          <a:effectLst/>
                        </a:rPr>
                        <a:t>Tech 2</a:t>
                      </a:r>
                    </a:p>
                  </a:txBody>
                  <a:tcPr marL="148438" marR="89063" marT="89063" marB="89063">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3362586550"/>
                  </a:ext>
                </a:extLst>
              </a:tr>
            </a:tbl>
          </a:graphicData>
        </a:graphic>
      </p:graphicFrame>
      <p:sp>
        <p:nvSpPr>
          <p:cNvPr id="5" name="TextBox 4">
            <a:extLst>
              <a:ext uri="{FF2B5EF4-FFF2-40B4-BE49-F238E27FC236}">
                <a16:creationId xmlns:a16="http://schemas.microsoft.com/office/drawing/2014/main" id="{6D6E1091-ED47-4B5D-8FE0-B70264D2E821}"/>
              </a:ext>
            </a:extLst>
          </p:cNvPr>
          <p:cNvSpPr txBox="1"/>
          <p:nvPr/>
        </p:nvSpPr>
        <p:spPr>
          <a:xfrm>
            <a:off x="100641" y="4570672"/>
            <a:ext cx="8934134"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ü"/>
            </a:pPr>
            <a:r>
              <a:rPr lang="en-US" sz="2400"/>
              <a:t>If your student is in a performing arts music they will be scheduled for IT, PE and 2 of the other 3 electives they didn’t have this year (Art, FCS and Tech Ed).</a:t>
            </a:r>
          </a:p>
          <a:p>
            <a:endParaRPr lang="en-US" sz="2400"/>
          </a:p>
          <a:p>
            <a:pPr marL="285750" indent="-285750">
              <a:buFont typeface="Wingdings"/>
              <a:buChar char="ü"/>
            </a:pPr>
            <a:r>
              <a:rPr lang="en-US" sz="2400"/>
              <a:t>If your student is non -performing they take ALL electives listed above over the course of the year. </a:t>
            </a:r>
          </a:p>
        </p:txBody>
      </p:sp>
    </p:spTree>
    <p:extLst>
      <p:ext uri="{BB962C8B-B14F-4D97-AF65-F5344CB8AC3E}">
        <p14:creationId xmlns:p14="http://schemas.microsoft.com/office/powerpoint/2010/main" val="253844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a:t>Program Planning</a:t>
            </a:r>
            <a:br>
              <a:rPr lang="en-US" sz="4400"/>
            </a:br>
            <a:r>
              <a:rPr lang="en-US" sz="4400"/>
              <a:t>Grade 8 to Grade 9</a:t>
            </a:r>
          </a:p>
        </p:txBody>
      </p:sp>
      <p:sp>
        <p:nvSpPr>
          <p:cNvPr id="3" name="Subtitle 2"/>
          <p:cNvSpPr>
            <a:spLocks noGrp="1"/>
          </p:cNvSpPr>
          <p:nvPr>
            <p:ph type="subTitle" idx="1"/>
          </p:nvPr>
        </p:nvSpPr>
        <p:spPr/>
        <p:txBody>
          <a:bodyPr/>
          <a:lstStyle/>
          <a:p>
            <a:endParaRPr lang="en-US"/>
          </a:p>
        </p:txBody>
      </p:sp>
      <p:sp>
        <p:nvSpPr>
          <p:cNvPr id="4" name="TextBox 3">
            <a:extLst>
              <a:ext uri="{FF2B5EF4-FFF2-40B4-BE49-F238E27FC236}">
                <a16:creationId xmlns:a16="http://schemas.microsoft.com/office/drawing/2014/main" id="{CAFB0219-EA0F-487B-AF0E-7CBE08385214}"/>
              </a:ext>
            </a:extLst>
          </p:cNvPr>
          <p:cNvSpPr txBox="1"/>
          <p:nvPr/>
        </p:nvSpPr>
        <p:spPr>
          <a:xfrm>
            <a:off x="628650" y="3246120"/>
            <a:ext cx="625045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lvl="0" indent="-571500">
              <a:buFont typeface="Arial" panose="020B0604020202020204" pitchFamily="34" charset="0"/>
              <a:buChar char="•"/>
            </a:pPr>
            <a:r>
              <a:rPr lang="en-US" sz="3600">
                <a:solidFill>
                  <a:schemeClr val="bg1"/>
                </a:solidFill>
              </a:rPr>
              <a:t>Important dates</a:t>
            </a:r>
          </a:p>
          <a:p>
            <a:pPr marL="571500" lvl="0" indent="-571500">
              <a:buFont typeface="Arial" panose="020B0604020202020204" pitchFamily="34" charset="0"/>
              <a:buChar char="•"/>
            </a:pPr>
            <a:r>
              <a:rPr lang="en-US" sz="3600">
                <a:solidFill>
                  <a:schemeClr val="bg1"/>
                </a:solidFill>
              </a:rPr>
              <a:t>Core subject info</a:t>
            </a:r>
          </a:p>
          <a:p>
            <a:pPr marL="571500" lvl="0" indent="-571500">
              <a:buFont typeface="Arial" panose="020B0604020202020204" pitchFamily="34" charset="0"/>
              <a:buChar char="•"/>
            </a:pPr>
            <a:r>
              <a:rPr lang="en-US" sz="3600">
                <a:solidFill>
                  <a:schemeClr val="bg1"/>
                </a:solidFill>
              </a:rPr>
              <a:t>Elective considerations</a:t>
            </a:r>
          </a:p>
          <a:p>
            <a:pPr lvl="0"/>
            <a:endParaRPr lang="en-US" sz="3600">
              <a:solidFill>
                <a:schemeClr val="bg1"/>
              </a:solidFill>
            </a:endParaRPr>
          </a:p>
        </p:txBody>
      </p:sp>
    </p:spTree>
    <p:extLst>
      <p:ext uri="{BB962C8B-B14F-4D97-AF65-F5344CB8AC3E}">
        <p14:creationId xmlns:p14="http://schemas.microsoft.com/office/powerpoint/2010/main" val="3018100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D851E-EF48-4446-8BF4-593D18040E96}"/>
              </a:ext>
            </a:extLst>
          </p:cNvPr>
          <p:cNvSpPr>
            <a:spLocks noGrp="1"/>
          </p:cNvSpPr>
          <p:nvPr>
            <p:ph type="title"/>
          </p:nvPr>
        </p:nvSpPr>
        <p:spPr/>
        <p:txBody>
          <a:bodyPr>
            <a:normAutofit/>
          </a:bodyPr>
          <a:lstStyle/>
          <a:p>
            <a:r>
              <a:rPr lang="en-US" sz="4000"/>
              <a:t>Rising 9</a:t>
            </a:r>
            <a:r>
              <a:rPr lang="en-US" sz="4000" baseline="30000"/>
              <a:t>th</a:t>
            </a:r>
            <a:r>
              <a:rPr lang="en-US" sz="4000"/>
              <a:t> graders</a:t>
            </a:r>
          </a:p>
        </p:txBody>
      </p:sp>
      <p:sp>
        <p:nvSpPr>
          <p:cNvPr id="3" name="Content Placeholder 2">
            <a:extLst>
              <a:ext uri="{FF2B5EF4-FFF2-40B4-BE49-F238E27FC236}">
                <a16:creationId xmlns:a16="http://schemas.microsoft.com/office/drawing/2014/main" id="{FE1BF8BE-D877-494E-A9A4-04778DA4FF02}"/>
              </a:ext>
            </a:extLst>
          </p:cNvPr>
          <p:cNvSpPr>
            <a:spLocks noGrp="1"/>
          </p:cNvSpPr>
          <p:nvPr>
            <p:ph idx="1"/>
          </p:nvPr>
        </p:nvSpPr>
        <p:spPr>
          <a:xfrm>
            <a:off x="334139" y="1931543"/>
            <a:ext cx="8475722" cy="4849402"/>
          </a:xfrm>
        </p:spPr>
        <p:txBody>
          <a:bodyPr>
            <a:normAutofit/>
          </a:bodyPr>
          <a:lstStyle/>
          <a:p>
            <a:pPr marL="0" marR="0" indent="0">
              <a:lnSpc>
                <a:spcPct val="107000"/>
              </a:lnSpc>
              <a:spcBef>
                <a:spcPts val="0"/>
              </a:spcBef>
              <a:spcAft>
                <a:spcPts val="0"/>
              </a:spcAft>
              <a:buNone/>
            </a:pPr>
            <a:r>
              <a:rPr lang="en-US" sz="3500" b="1">
                <a:latin typeface="Calibri"/>
                <a:ea typeface="Calibri" panose="020F0502020204030204" pitchFamily="34" charset="0"/>
                <a:cs typeface="Arial"/>
              </a:rPr>
              <a:t>Jan 28 </a:t>
            </a:r>
            <a:r>
              <a:rPr lang="en-US" sz="3500">
                <a:latin typeface="Calibri"/>
                <a:ea typeface="Calibri" panose="020F0502020204030204" pitchFamily="34" charset="0"/>
                <a:cs typeface="Arial"/>
              </a:rPr>
              <a:t>– Assembly overviewing academic and elective </a:t>
            </a:r>
            <a:r>
              <a:rPr lang="en-US" sz="3500">
                <a:latin typeface="Gill Sans MT"/>
                <a:ea typeface="Calibri" panose="020F0502020204030204" pitchFamily="34" charset="0"/>
                <a:cs typeface="Arial"/>
              </a:rPr>
              <a:t>courses</a:t>
            </a:r>
            <a:endParaRPr lang="en-US" sz="3000">
              <a:latin typeface="Gill Sans MT"/>
              <a:ea typeface="Calibri" panose="020F0502020204030204" pitchFamily="34" charset="0"/>
              <a:cs typeface="Arial"/>
            </a:endParaRPr>
          </a:p>
          <a:p>
            <a:pPr marL="0" marR="0" indent="0">
              <a:lnSpc>
                <a:spcPct val="107000"/>
              </a:lnSpc>
              <a:spcBef>
                <a:spcPts val="0"/>
              </a:spcBef>
              <a:spcAft>
                <a:spcPts val="0"/>
              </a:spcAft>
              <a:buNone/>
            </a:pPr>
            <a:r>
              <a:rPr lang="en-US" sz="3500" b="1">
                <a:latin typeface="Calibri"/>
                <a:ea typeface="Calibri" panose="020F0502020204030204" pitchFamily="34" charset="0"/>
                <a:cs typeface="Arial"/>
              </a:rPr>
              <a:t>Feb 1-2 </a:t>
            </a:r>
            <a:r>
              <a:rPr lang="en-US" sz="3500">
                <a:latin typeface="Calibri"/>
                <a:ea typeface="Calibri" panose="020F0502020204030204" pitchFamily="34" charset="0"/>
                <a:cs typeface="Arial"/>
              </a:rPr>
              <a:t>– Students choose and enter electives during resource with Guidance</a:t>
            </a:r>
            <a:endParaRPr lang="en-US" sz="3000">
              <a:latin typeface="Calibri"/>
              <a:ea typeface="Calibri" panose="020F0502020204030204" pitchFamily="34" charset="0"/>
              <a:cs typeface="Arial"/>
            </a:endParaRPr>
          </a:p>
          <a:p>
            <a:pPr marL="0" marR="0" indent="0">
              <a:lnSpc>
                <a:spcPct val="107000"/>
              </a:lnSpc>
              <a:spcBef>
                <a:spcPts val="0"/>
              </a:spcBef>
              <a:spcAft>
                <a:spcPts val="0"/>
              </a:spcAft>
              <a:buNone/>
            </a:pPr>
            <a:r>
              <a:rPr lang="en-US" sz="3500" b="1">
                <a:latin typeface="Calibri"/>
                <a:ea typeface="Calibri" panose="020F0502020204030204" pitchFamily="34" charset="0"/>
                <a:cs typeface="Arial"/>
              </a:rPr>
              <a:t>Feb 23-Mar 2</a:t>
            </a:r>
          </a:p>
          <a:p>
            <a:pPr marL="594000" lvl="2" indent="-305435">
              <a:lnSpc>
                <a:spcPct val="107000"/>
              </a:lnSpc>
              <a:spcBef>
                <a:spcPts val="0"/>
              </a:spcBef>
              <a:spcAft>
                <a:spcPts val="0"/>
              </a:spcAft>
            </a:pPr>
            <a:r>
              <a:rPr lang="en-US" sz="3100">
                <a:latin typeface="Calibri"/>
                <a:ea typeface="Calibri" panose="020F0502020204030204" pitchFamily="34" charset="0"/>
                <a:cs typeface="Arial"/>
              </a:rPr>
              <a:t>Acknowledge/Verify Courses in portal</a:t>
            </a:r>
          </a:p>
          <a:p>
            <a:pPr marL="594000" lvl="2" indent="-305435">
              <a:lnSpc>
                <a:spcPct val="107000"/>
              </a:lnSpc>
              <a:spcBef>
                <a:spcPts val="0"/>
              </a:spcBef>
              <a:spcAft>
                <a:spcPts val="0"/>
              </a:spcAft>
            </a:pPr>
            <a:r>
              <a:rPr lang="en-US" sz="3100">
                <a:latin typeface="Calibri"/>
                <a:ea typeface="Calibri" panose="020F0502020204030204" pitchFamily="34" charset="0"/>
                <a:cs typeface="Arial"/>
              </a:rPr>
              <a:t>Students must Complete Forms survey to request changes</a:t>
            </a:r>
            <a:endParaRPr lang="en-US" sz="2600">
              <a:latin typeface="Calibri"/>
              <a:ea typeface="Calibri" panose="020F0502020204030204" pitchFamily="34" charset="0"/>
              <a:cs typeface="Arial"/>
            </a:endParaRPr>
          </a:p>
          <a:p>
            <a:pPr marL="305435" indent="-305435"/>
            <a:endParaRPr lang="en-US"/>
          </a:p>
        </p:txBody>
      </p:sp>
    </p:spTree>
    <p:extLst>
      <p:ext uri="{BB962C8B-B14F-4D97-AF65-F5344CB8AC3E}">
        <p14:creationId xmlns:p14="http://schemas.microsoft.com/office/powerpoint/2010/main" val="292660164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vidend">
  <a:themeElements>
    <a:clrScheme name="Custom 2">
      <a:dk1>
        <a:sysClr val="windowText" lastClr="000000"/>
      </a:dk1>
      <a:lt1>
        <a:sysClr val="window" lastClr="FFFFFF"/>
      </a:lt1>
      <a:dk2>
        <a:srgbClr val="3D3D3D"/>
      </a:dk2>
      <a:lt2>
        <a:srgbClr val="EBEBEB"/>
      </a:lt2>
      <a:accent1>
        <a:srgbClr val="C00000"/>
      </a:accent1>
      <a:accent2>
        <a:srgbClr val="000000"/>
      </a:accent2>
      <a:accent3>
        <a:srgbClr val="3D3D3D"/>
      </a:accent3>
      <a:accent4>
        <a:srgbClr val="969FA7"/>
      </a:accent4>
      <a:accent5>
        <a:srgbClr val="EBEBEB"/>
      </a:accent5>
      <a:accent6>
        <a:srgbClr val="FFFFF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1382</Words>
  <Application>Microsoft Office PowerPoint</Application>
  <PresentationFormat>On-screen Show (4:3)</PresentationFormat>
  <Paragraphs>258</Paragraphs>
  <Slides>24</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Arial</vt:lpstr>
      <vt:lpstr>Calibri</vt:lpstr>
      <vt:lpstr>Century Gothic</vt:lpstr>
      <vt:lpstr>Gill Sans MT</vt:lpstr>
      <vt:lpstr>Wingdings</vt:lpstr>
      <vt:lpstr>Wingdings 2</vt:lpstr>
      <vt:lpstr>Wingdings 3</vt:lpstr>
      <vt:lpstr>Dividend</vt:lpstr>
      <vt:lpstr>Ion</vt:lpstr>
      <vt:lpstr>Parent council</vt:lpstr>
      <vt:lpstr>AGENDA</vt:lpstr>
      <vt:lpstr>Program Planning Grade 7 to Grade 8</vt:lpstr>
      <vt:lpstr>Rising 8th graders</vt:lpstr>
      <vt:lpstr>CoRE SUBJECTS offered as Academic, honors, special education</vt:lpstr>
      <vt:lpstr>CoRE SUBJECTS  MATH </vt:lpstr>
      <vt:lpstr>Electives </vt:lpstr>
      <vt:lpstr>Program Planning Grade 8 to Grade 9</vt:lpstr>
      <vt:lpstr>Rising 9th graders</vt:lpstr>
      <vt:lpstr>CoRE SUBJECTS offered as Academic, honors, special education</vt:lpstr>
      <vt:lpstr>CoRE SUBJECTS Math</vt:lpstr>
      <vt:lpstr>Electives .25 credits or .50 credits  </vt:lpstr>
      <vt:lpstr>Program Planning Grade 9 to Grade 10</vt:lpstr>
      <vt:lpstr>Rising 10th graders</vt:lpstr>
      <vt:lpstr>West Curriculum Fair!</vt:lpstr>
      <vt:lpstr>All students must Enroll in: </vt:lpstr>
      <vt:lpstr>Considerations for High school courses </vt:lpstr>
      <vt:lpstr>Block Scheduling</vt:lpstr>
      <vt:lpstr>Block Scheduling</vt:lpstr>
      <vt:lpstr>Block Scheduling</vt:lpstr>
      <vt:lpstr>Sample Schedule</vt:lpstr>
      <vt:lpstr>End of Year Considerations</vt:lpstr>
      <vt:lpstr>How to access information</vt:lpstr>
      <vt:lpstr>Parent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council</dc:title>
  <dc:creator>SAULLO, GEANINE</dc:creator>
  <cp:lastModifiedBy>DOWD, LAUREN</cp:lastModifiedBy>
  <cp:revision>10</cp:revision>
  <dcterms:modified xsi:type="dcterms:W3CDTF">2021-01-22T12:54:33Z</dcterms:modified>
</cp:coreProperties>
</file>